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vsdx" ContentType="application/vnd.ms-visio.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6"/>
  </p:notesMasterIdLst>
  <p:sldIdLst>
    <p:sldId id="257" r:id="rId2"/>
    <p:sldId id="1780" r:id="rId3"/>
    <p:sldId id="1782" r:id="rId4"/>
    <p:sldId id="1775" r:id="rId5"/>
    <p:sldId id="1783" r:id="rId6"/>
    <p:sldId id="1784" r:id="rId7"/>
    <p:sldId id="1785" r:id="rId8"/>
    <p:sldId id="1786" r:id="rId9"/>
    <p:sldId id="1787" r:id="rId10"/>
    <p:sldId id="1788" r:id="rId11"/>
    <p:sldId id="1789" r:id="rId12"/>
    <p:sldId id="1790" r:id="rId13"/>
    <p:sldId id="1794" r:id="rId14"/>
    <p:sldId id="1796" r:id="rId15"/>
    <p:sldId id="1795" r:id="rId16"/>
    <p:sldId id="1797" r:id="rId17"/>
    <p:sldId id="1798" r:id="rId18"/>
    <p:sldId id="1799" r:id="rId19"/>
    <p:sldId id="1747" r:id="rId20"/>
    <p:sldId id="1754" r:id="rId21"/>
    <p:sldId id="1767" r:id="rId22"/>
    <p:sldId id="1755" r:id="rId23"/>
    <p:sldId id="1768" r:id="rId24"/>
    <p:sldId id="1800" r:id="rId25"/>
    <p:sldId id="1801" r:id="rId26"/>
    <p:sldId id="1756" r:id="rId27"/>
    <p:sldId id="1769" r:id="rId28"/>
    <p:sldId id="1757" r:id="rId29"/>
    <p:sldId id="1770" r:id="rId30"/>
    <p:sldId id="1802" r:id="rId31"/>
    <p:sldId id="1758" r:id="rId32"/>
    <p:sldId id="1771" r:id="rId33"/>
    <p:sldId id="1759" r:id="rId34"/>
    <p:sldId id="1772" r:id="rId35"/>
    <p:sldId id="1760" r:id="rId36"/>
    <p:sldId id="1773" r:id="rId37"/>
    <p:sldId id="1761" r:id="rId38"/>
    <p:sldId id="1804" r:id="rId39"/>
    <p:sldId id="1774" r:id="rId40"/>
    <p:sldId id="1777" r:id="rId41"/>
    <p:sldId id="1778" r:id="rId42"/>
    <p:sldId id="1803" r:id="rId43"/>
    <p:sldId id="1779" r:id="rId44"/>
    <p:sldId id="261" r:id="rId4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3C81A34-06C8-7942-96E8-ACD096618CAC}">
          <p14:sldIdLst>
            <p14:sldId id="257"/>
            <p14:sldId id="1780"/>
            <p14:sldId id="1782"/>
            <p14:sldId id="1775"/>
            <p14:sldId id="1783"/>
            <p14:sldId id="1784"/>
            <p14:sldId id="1785"/>
            <p14:sldId id="1786"/>
            <p14:sldId id="1787"/>
            <p14:sldId id="1788"/>
            <p14:sldId id="1789"/>
            <p14:sldId id="1790"/>
            <p14:sldId id="1794"/>
            <p14:sldId id="1796"/>
            <p14:sldId id="1795"/>
            <p14:sldId id="1797"/>
            <p14:sldId id="1798"/>
            <p14:sldId id="1799"/>
            <p14:sldId id="1747"/>
            <p14:sldId id="1754"/>
            <p14:sldId id="1767"/>
            <p14:sldId id="1755"/>
            <p14:sldId id="1768"/>
            <p14:sldId id="1800"/>
            <p14:sldId id="1801"/>
            <p14:sldId id="1756"/>
            <p14:sldId id="1769"/>
            <p14:sldId id="1757"/>
            <p14:sldId id="1770"/>
            <p14:sldId id="1802"/>
            <p14:sldId id="1758"/>
            <p14:sldId id="1771"/>
            <p14:sldId id="1759"/>
            <p14:sldId id="1772"/>
            <p14:sldId id="1760"/>
            <p14:sldId id="1773"/>
            <p14:sldId id="1761"/>
            <p14:sldId id="1804"/>
            <p14:sldId id="1774"/>
            <p14:sldId id="1777"/>
            <p14:sldId id="1778"/>
            <p14:sldId id="1803"/>
            <p14:sldId id="1779"/>
            <p14:sldId id="261"/>
          </p14:sldIdLst>
        </p14:section>
        <p14:section name="备选" id="{D406A1A9-83C6-1C4E-8825-36CF71FCC68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D4B7"/>
    <a:srgbClr val="16674D"/>
    <a:srgbClr val="166B18"/>
    <a:srgbClr val="174E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30" autoAdjust="0"/>
    <p:restoredTop sz="85996" autoAdjust="0"/>
  </p:normalViewPr>
  <p:slideViewPr>
    <p:cSldViewPr snapToGrid="0">
      <p:cViewPr varScale="1">
        <p:scale>
          <a:sx n="138" d="100"/>
          <a:sy n="138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jpeg>
</file>

<file path=ppt/media/image31.png>
</file>

<file path=ppt/media/image32.png>
</file>

<file path=ppt/media/image33.png>
</file>

<file path=ppt/media/image35.png>
</file>

<file path=ppt/media/image37.png>
</file>

<file path=ppt/media/image39.png>
</file>

<file path=ppt/media/image4.png>
</file>

<file path=ppt/media/image40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99183E-C715-4D37-BB83-F09F0465A7D5}" type="datetimeFigureOut">
              <a:rPr lang="zh-CN" altLang="en-US" smtClean="0"/>
              <a:t>2022/4/13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0B56DF-C29C-4324-8AF8-63BFB828C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2869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218ABE-F604-4CA1-8826-485C89C715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6409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ppt</a:t>
            </a:r>
            <a:r>
              <a:rPr lang="zh-CN" altLang="en-US" dirty="0"/>
              <a:t>控制在</a:t>
            </a:r>
            <a:r>
              <a:rPr lang="en-US" altLang="zh-CN" dirty="0"/>
              <a:t>90</a:t>
            </a:r>
            <a:r>
              <a:rPr lang="zh-CN" altLang="en-US" dirty="0"/>
              <a:t>页以内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218ABE-F604-4CA1-8826-485C89C715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968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sp>
        <p:nvSpPr>
          <p:cNvPr id="107" name="日期占位符 1">
            <a:extLst>
              <a:ext uri="{FF2B5EF4-FFF2-40B4-BE49-F238E27FC236}">
                <a16:creationId xmlns:a16="http://schemas.microsoft.com/office/drawing/2014/main" id="{4FB03123-E771-944D-B0F4-E874C70266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/>
          <a:p>
            <a:fld id="{58DA0110-4E31-9E4E-8E64-76A2EA2BA1D6}" type="datetime1">
              <a:rPr lang="en-US" altLang="zh-CN" smtClean="0"/>
              <a:t>4/13/22</a:t>
            </a:fld>
            <a:endParaRPr lang="zh-CN" altLang="en-US"/>
          </a:p>
        </p:txBody>
      </p:sp>
      <p:sp>
        <p:nvSpPr>
          <p:cNvPr id="108" name="页脚占位符 2">
            <a:extLst>
              <a:ext uri="{FF2B5EF4-FFF2-40B4-BE49-F238E27FC236}">
                <a16:creationId xmlns:a16="http://schemas.microsoft.com/office/drawing/2014/main" id="{8F82561F-9478-7240-92FD-4CD264F48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9" name="灯片编号占位符 3">
            <a:extLst>
              <a:ext uri="{FF2B5EF4-FFF2-40B4-BE49-F238E27FC236}">
                <a16:creationId xmlns:a16="http://schemas.microsoft.com/office/drawing/2014/main" id="{508E0DD9-DA69-974D-BC9E-28FA4292A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125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EE47CB6-0B60-4938-B1C6-A57C485A43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400" y="6235700"/>
            <a:ext cx="2921000" cy="365125"/>
          </a:xfrm>
          <a:prstGeom prst="rect">
            <a:avLst/>
          </a:prstGeom>
        </p:spPr>
        <p:txBody>
          <a:bodyPr/>
          <a:lstStyle/>
          <a:p>
            <a:fld id="{D6478642-F5CF-47BB-99CE-6B8ED7A71BD2}" type="datetimeFigureOut">
              <a:rPr lang="zh-CN" altLang="en-US" smtClean="0"/>
              <a:t>2022/4/13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E76D4F4-75D7-453C-9536-3BDEB35A1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324726-48AA-42C3-A6FE-76CC86451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35700"/>
            <a:ext cx="2905340" cy="365125"/>
          </a:xfrm>
          <a:prstGeom prst="rect">
            <a:avLst/>
          </a:prstGeom>
        </p:spPr>
        <p:txBody>
          <a:bodyPr/>
          <a:lstStyle/>
          <a:p>
            <a:fld id="{DA0C4C2A-0013-4D0D-BA0B-DE308E42093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CBAEDAF-C4FC-B148-8EFE-377D1AA312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contrast="100000"/>
            <a:alphaModFix amt="3000"/>
          </a:blip>
          <a:stretch>
            <a:fillRect/>
          </a:stretch>
        </p:blipFill>
        <p:spPr>
          <a:xfrm>
            <a:off x="8505934" y="-278834"/>
            <a:ext cx="7372131" cy="7415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8DEE18C-2B27-9445-8B33-529B3895C1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contrast="100000"/>
            <a:alphaModFix amt="3000"/>
          </a:blip>
          <a:stretch>
            <a:fillRect/>
          </a:stretch>
        </p:blipFill>
        <p:spPr>
          <a:xfrm>
            <a:off x="-3686066" y="-278834"/>
            <a:ext cx="7372131" cy="741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035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D75DAB8-0B9B-4421-BE4A-731DCF864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A0110-4E31-9E4E-8E64-76A2EA2BA1D6}" type="datetime1">
              <a:rPr lang="en-US" altLang="zh-CN" smtClean="0"/>
              <a:t>4/13/22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902D034-32A7-479A-AE02-739AA5EB6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875FCC-7B3C-4B29-B141-AFC757E17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282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F090DCB-FD10-40BD-9948-2F76B66CF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28F3CC-B05C-439C-84A5-72E54FAF1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76DE44-9246-41A6-AE1C-522361ECD2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6148E-5E4D-5545-8DE3-01DEFB0BD8E4}" type="datetime1">
              <a:rPr lang="en-US" altLang="zh-CN" smtClean="0"/>
              <a:t>4/13/22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653BA1-0862-4129-A790-802B5629EF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6B85CA-F4B1-4285-BD68-7179525485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341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84" r:id="rId2"/>
    <p:sldLayoutId id="2147483667" r:id="rId3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whu-totemdb/tmdb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.vsd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2.vsd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3.vsd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2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4.vsd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30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5.vsd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34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6.vsd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36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7.vsd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38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8.vsd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41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totemdb.whu.edu.cn/upload/202102/02/202102022020276488.pdf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shengwang.site/papers/21CSUR.pdf" TargetMode="External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http://www.whu.edu.cn/images/2017112901.jpg">
            <a:extLst>
              <a:ext uri="{FF2B5EF4-FFF2-40B4-BE49-F238E27FC236}">
                <a16:creationId xmlns:a16="http://schemas.microsoft.com/office/drawing/2014/main" id="{9F700BFD-5626-4A67-B107-649C3A0F29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47" r="19046" b="10785"/>
          <a:stretch/>
        </p:blipFill>
        <p:spPr bwMode="auto">
          <a:xfrm>
            <a:off x="1435668" y="1669144"/>
            <a:ext cx="9320665" cy="3135085"/>
          </a:xfrm>
          <a:prstGeom prst="roundRect">
            <a:avLst>
              <a:gd name="adj" fmla="val 3562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" name="矩形: 圆角 204">
            <a:extLst>
              <a:ext uri="{FF2B5EF4-FFF2-40B4-BE49-F238E27FC236}">
                <a16:creationId xmlns:a16="http://schemas.microsoft.com/office/drawing/2014/main" id="{0B950642-E2A9-4AB0-A436-C2B593C2816E}"/>
              </a:ext>
            </a:extLst>
          </p:cNvPr>
          <p:cNvSpPr/>
          <p:nvPr/>
        </p:nvSpPr>
        <p:spPr>
          <a:xfrm>
            <a:off x="1435667" y="1669145"/>
            <a:ext cx="9320667" cy="3135087"/>
          </a:xfrm>
          <a:prstGeom prst="roundRect">
            <a:avLst>
              <a:gd name="adj" fmla="val 3676"/>
            </a:avLst>
          </a:prstGeom>
          <a:solidFill>
            <a:srgbClr val="00523A">
              <a:alpha val="90000"/>
            </a:srgbClr>
          </a:solidFill>
          <a:ln w="31750">
            <a:solidFill>
              <a:srgbClr val="1E2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06" name="组合 205">
            <a:extLst>
              <a:ext uri="{FF2B5EF4-FFF2-40B4-BE49-F238E27FC236}">
                <a16:creationId xmlns:a16="http://schemas.microsoft.com/office/drawing/2014/main" id="{7D48A63A-5EF8-47F7-99F8-B938061724AD}"/>
              </a:ext>
            </a:extLst>
          </p:cNvPr>
          <p:cNvGrpSpPr/>
          <p:nvPr/>
        </p:nvGrpSpPr>
        <p:grpSpPr>
          <a:xfrm>
            <a:off x="5257895" y="832882"/>
            <a:ext cx="1676211" cy="1672409"/>
            <a:chOff x="3391090" y="1905190"/>
            <a:chExt cx="3054547" cy="3047620"/>
          </a:xfrm>
        </p:grpSpPr>
        <p:sp>
          <p:nvSpPr>
            <p:cNvPr id="207" name="椭圆 206">
              <a:extLst>
                <a:ext uri="{FF2B5EF4-FFF2-40B4-BE49-F238E27FC236}">
                  <a16:creationId xmlns:a16="http://schemas.microsoft.com/office/drawing/2014/main" id="{07493B07-965A-4BE8-9C8E-6CC7C9C4004F}"/>
                </a:ext>
              </a:extLst>
            </p:cNvPr>
            <p:cNvSpPr/>
            <p:nvPr/>
          </p:nvSpPr>
          <p:spPr>
            <a:xfrm>
              <a:off x="3406832" y="1914005"/>
              <a:ext cx="3038805" cy="3038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pic>
          <p:nvPicPr>
            <p:cNvPr id="208" name="图形 207">
              <a:extLst>
                <a:ext uri="{FF2B5EF4-FFF2-40B4-BE49-F238E27FC236}">
                  <a16:creationId xmlns:a16="http://schemas.microsoft.com/office/drawing/2014/main" id="{14CB554E-BC4F-4BA7-A113-9B3747EF8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91090" y="1905190"/>
              <a:ext cx="3047620" cy="3047620"/>
            </a:xfrm>
            <a:prstGeom prst="rect">
              <a:avLst/>
            </a:prstGeom>
          </p:spPr>
        </p:pic>
      </p:grpSp>
      <p:sp>
        <p:nvSpPr>
          <p:cNvPr id="209" name="矩形 7">
            <a:extLst>
              <a:ext uri="{FF2B5EF4-FFF2-40B4-BE49-F238E27FC236}">
                <a16:creationId xmlns:a16="http://schemas.microsoft.com/office/drawing/2014/main" id="{A048162D-1A74-4989-8DE7-CA587280E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6765" y="5088055"/>
            <a:ext cx="75254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defTabSz="914377">
              <a:lnSpc>
                <a:spcPct val="150000"/>
              </a:lnSpc>
              <a:defRPr/>
            </a:pPr>
            <a:r>
              <a:rPr lang="zh-CN" altLang="en-US" sz="2000" dirty="0">
                <a:solidFill>
                  <a:srgbClr val="1153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武汉大学计算机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15340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学院    </a:t>
            </a:r>
            <a:r>
              <a:rPr lang="en-US" altLang="zh-CN" sz="2000" dirty="0">
                <a:solidFill>
                  <a:srgbClr val="1153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| </a:t>
            </a:r>
            <a:r>
              <a:rPr kumimoji="0" lang="zh-CN" altLang="en-US" sz="2000" b="0" i="0" u="none" strike="noStrike" kern="1200" cap="none" spc="100" normalizeH="0" baseline="0" noProof="0" dirty="0">
                <a:ln>
                  <a:noFill/>
                </a:ln>
                <a:solidFill>
                  <a:srgbClr val="115340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  </a:t>
            </a:r>
            <a:r>
              <a:rPr lang="zh-CN" altLang="en-US" sz="2000" spc="100" dirty="0">
                <a:solidFill>
                  <a:srgbClr val="1153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珞珈图腾数据库实验室</a:t>
            </a:r>
            <a:endParaRPr kumimoji="0" lang="en-US" altLang="zh-CN" sz="2000" b="0" i="0" u="none" strike="noStrike" kern="1200" cap="none" spc="100" normalizeH="0" baseline="0" noProof="0" dirty="0">
              <a:ln>
                <a:noFill/>
              </a:ln>
              <a:solidFill>
                <a:srgbClr val="115340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228" name="等腰三角形 7">
            <a:extLst>
              <a:ext uri="{FF2B5EF4-FFF2-40B4-BE49-F238E27FC236}">
                <a16:creationId xmlns:a16="http://schemas.microsoft.com/office/drawing/2014/main" id="{D76410BA-3365-479D-8433-BAF27C51F8F1}"/>
              </a:ext>
            </a:extLst>
          </p:cNvPr>
          <p:cNvSpPr/>
          <p:nvPr/>
        </p:nvSpPr>
        <p:spPr>
          <a:xfrm>
            <a:off x="1721247" y="6666309"/>
            <a:ext cx="8749507" cy="191691"/>
          </a:xfrm>
          <a:custGeom>
            <a:avLst/>
            <a:gdLst>
              <a:gd name="connsiteX0" fmla="*/ 0 w 4271963"/>
              <a:gd name="connsiteY0" fmla="*/ 279398 h 279398"/>
              <a:gd name="connsiteX1" fmla="*/ 20978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0978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0978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0978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1359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1359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71963" h="279398">
                <a:moveTo>
                  <a:pt x="0" y="279398"/>
                </a:moveTo>
                <a:cubicBezTo>
                  <a:pt x="699292" y="186265"/>
                  <a:pt x="1389059" y="2646"/>
                  <a:pt x="2135976" y="0"/>
                </a:cubicBezTo>
                <a:cubicBezTo>
                  <a:pt x="2874960" y="264"/>
                  <a:pt x="3547267" y="186265"/>
                  <a:pt x="4271963" y="279398"/>
                </a:cubicBezTo>
                <a:lnTo>
                  <a:pt x="0" y="279398"/>
                </a:lnTo>
                <a:close/>
              </a:path>
            </a:pathLst>
          </a:custGeom>
          <a:solidFill>
            <a:srgbClr val="00523A"/>
          </a:solidFill>
          <a:ln>
            <a:noFill/>
          </a:ln>
          <a:effectLst>
            <a:innerShdw blurRad="76200" dist="63500" dir="16200000">
              <a:schemeClr val="tx1">
                <a:lumMod val="65000"/>
                <a:lumOff val="35000"/>
                <a:alpha val="34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4D9675-6A12-464D-9574-9E87CCDDE71F}"/>
              </a:ext>
            </a:extLst>
          </p:cNvPr>
          <p:cNvSpPr txBox="1"/>
          <p:nvPr/>
        </p:nvSpPr>
        <p:spPr>
          <a:xfrm>
            <a:off x="2058138" y="2775021"/>
            <a:ext cx="8461947" cy="1754326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移动</a:t>
            </a:r>
            <a:r>
              <a:rPr lang="en-US" altLang="zh-CN" sz="5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TotemDB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select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union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操作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D35BDC-AF1A-CE4D-BD89-4BD575CFC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1</a:t>
            </a:fld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F04B9D-2595-E54E-B3AC-14B0B3F4F925}"/>
              </a:ext>
            </a:extLst>
          </p:cNvPr>
          <p:cNvSpPr txBox="1"/>
          <p:nvPr/>
        </p:nvSpPr>
        <p:spPr>
          <a:xfrm>
            <a:off x="143138" y="6505069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2022-4-14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337A52-FEC8-3A49-9D6B-EA68CDAAADB4}"/>
              </a:ext>
            </a:extLst>
          </p:cNvPr>
          <p:cNvSpPr txBox="1"/>
          <p:nvPr/>
        </p:nvSpPr>
        <p:spPr>
          <a:xfrm>
            <a:off x="4026867" y="6135737"/>
            <a:ext cx="413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6"/>
              </a:rPr>
              <a:t>https://</a:t>
            </a:r>
            <a:r>
              <a:rPr lang="en-US" dirty="0" err="1">
                <a:hlinkClick r:id="rId6"/>
              </a:rPr>
              <a:t>github.com</a:t>
            </a:r>
            <a:r>
              <a:rPr lang="en-US" dirty="0">
                <a:hlinkClick r:id="rId6"/>
              </a:rPr>
              <a:t>/</a:t>
            </a:r>
            <a:r>
              <a:rPr lang="en-US" dirty="0" err="1">
                <a:hlinkClick r:id="rId6"/>
              </a:rPr>
              <a:t>whu-totemdb</a:t>
            </a:r>
            <a:r>
              <a:rPr lang="en-US" dirty="0">
                <a:hlinkClick r:id="rId6"/>
              </a:rPr>
              <a:t>/</a:t>
            </a:r>
            <a:r>
              <a:rPr lang="en-US" dirty="0" err="1">
                <a:hlinkClick r:id="rId6"/>
              </a:rPr>
              <a:t>tmdb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9907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B34D7-FFE4-3F13-056D-BBBBAF7E0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创建选择代理类</a:t>
            </a:r>
            <a:endParaRPr dirty="0"/>
          </a:p>
        </p:txBody>
      </p:sp>
      <p:sp>
        <p:nvSpPr>
          <p:cNvPr id="14" name="文本框 2">
            <a:extLst>
              <a:ext uri="{FF2B5EF4-FFF2-40B4-BE49-F238E27FC236}">
                <a16:creationId xmlns:a16="http://schemas.microsoft.com/office/drawing/2014/main" id="{40529251-019D-0116-7745-F93653D013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01" y="1057061"/>
            <a:ext cx="9158288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标准格式：</a:t>
            </a:r>
            <a:endParaRPr lang="en-US" altLang="zh-C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CREATE SELECTDEPUTY  &lt;</a:t>
            </a:r>
            <a:r>
              <a:rPr lang="en-US" altLang="zh-CN" sz="1800" dirty="0" err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class_name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&gt; </a:t>
            </a:r>
            <a:endParaRPr lang="en-US" altLang="zh-CN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[ATTRIBUTE({&lt;column&gt;&lt;type&gt;})] ##</a:t>
            </a:r>
            <a:r>
              <a:rPr lang="zh-CN" altLang="en-US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定义实属性</a:t>
            </a:r>
            <a:endParaRPr lang="en-US" altLang="zh-CN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SELECT &lt;</a:t>
            </a:r>
            <a:r>
              <a:rPr lang="en-US" altLang="zh-CN" sz="1800" dirty="0" err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attr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&gt; &lt;</a:t>
            </a:r>
            <a:r>
              <a:rPr lang="en-US" altLang="zh-CN" sz="1800" dirty="0" err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switch_express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&gt; AS &lt;</a:t>
            </a:r>
            <a:r>
              <a:rPr lang="en-US" altLang="zh-CN" sz="1800" dirty="0" err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attr_name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&gt;FROM S WHERE </a:t>
            </a:r>
            <a:r>
              <a:rPr lang="en-US" altLang="zh-CN" sz="1800" dirty="0" err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wherrCluase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##</a:t>
            </a:r>
            <a:r>
              <a:rPr lang="zh-CN" altLang="en-US" sz="1800" dirty="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定义虚属性</a:t>
            </a:r>
            <a:endParaRPr lang="zh-CN" altLang="en-US" sz="1800" dirty="0"/>
          </a:p>
        </p:txBody>
      </p:sp>
      <p:sp>
        <p:nvSpPr>
          <p:cNvPr id="15" name="文本框 3">
            <a:extLst>
              <a:ext uri="{FF2B5EF4-FFF2-40B4-BE49-F238E27FC236}">
                <a16:creationId xmlns:a16="http://schemas.microsoft.com/office/drawing/2014/main" id="{DCBDEDFC-9399-88F8-8EAA-35B8514408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264" y="2495336"/>
            <a:ext cx="7848600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 dirty="0">
                <a:sym typeface="+mn-ea"/>
              </a:rPr>
              <a:t>示例：</a:t>
            </a:r>
            <a:endParaRPr lang="en-US" altLang="zh-CN" sz="18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 dirty="0">
                <a:sym typeface="+mn-ea"/>
              </a:rPr>
              <a:t> CREATE SELECTDEPUTY </a:t>
            </a:r>
            <a:r>
              <a:rPr lang="en-US" altLang="zh-CN" sz="1800" dirty="0" err="1">
                <a:sym typeface="+mn-ea"/>
              </a:rPr>
              <a:t>usproduct</a:t>
            </a:r>
            <a:r>
              <a:rPr lang="en-US" altLang="zh-CN" sz="1800" dirty="0">
                <a:sym typeface="+mn-ea"/>
              </a:rPr>
              <a:t> ( sales int ) SELECT name AS name, (price/7) AS </a:t>
            </a:r>
            <a:r>
              <a:rPr lang="en-US" altLang="zh-CN" sz="1800" dirty="0" err="1">
                <a:sym typeface="+mn-ea"/>
              </a:rPr>
              <a:t>usprice</a:t>
            </a:r>
            <a:r>
              <a:rPr lang="en-US" altLang="zh-CN" sz="1800" dirty="0">
                <a:sym typeface="+mn-ea"/>
              </a:rPr>
              <a:t> FROM product WHERE price&gt;5000;</a:t>
            </a:r>
            <a:endParaRPr lang="zh-CN" altLang="en-US" sz="1800" dirty="0"/>
          </a:p>
        </p:txBody>
      </p:sp>
      <p:sp>
        <p:nvSpPr>
          <p:cNvPr id="16" name="文本框 5">
            <a:extLst>
              <a:ext uri="{FF2B5EF4-FFF2-40B4-BE49-F238E27FC236}">
                <a16:creationId xmlns:a16="http://schemas.microsoft.com/office/drawing/2014/main" id="{256B9456-5B84-0E49-BA11-0207A5202B8E}"/>
              </a:ext>
            </a:extLst>
          </p:cNvPr>
          <p:cNvSpPr txBox="1"/>
          <p:nvPr/>
        </p:nvSpPr>
        <p:spPr>
          <a:xfrm>
            <a:off x="551626" y="3443073"/>
            <a:ext cx="7127875" cy="2032000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dirty="0"/>
              <a:t>数据结构</a:t>
            </a:r>
            <a:r>
              <a:rPr lang="zh-CN" altLang="en-US" dirty="0"/>
              <a:t>：</a:t>
            </a:r>
            <a:r>
              <a:rPr lang="en-US" altLang="zh-CN" dirty="0" err="1"/>
              <a:t>CreateDeputyStmt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NodeTag</a:t>
            </a:r>
            <a:r>
              <a:rPr lang="zh-CN" altLang="en-US" dirty="0"/>
              <a:t>； </a:t>
            </a:r>
            <a:r>
              <a:rPr lang="en-US" altLang="zh-CN" dirty="0"/>
              <a:t>-&gt; </a:t>
            </a:r>
            <a:r>
              <a:rPr lang="en-US" altLang="zh-CN" dirty="0" err="1"/>
              <a:t>selectdeputy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classname</a:t>
            </a:r>
            <a:r>
              <a:rPr lang="zh-CN" altLang="en-US" dirty="0"/>
              <a:t>；</a:t>
            </a:r>
            <a:r>
              <a:rPr lang="en-US" altLang="zh-CN" dirty="0"/>
              <a:t>-&gt; </a:t>
            </a:r>
            <a:r>
              <a:rPr lang="en-US" altLang="zh-CN" dirty="0" err="1"/>
              <a:t>usproduct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orginclass</a:t>
            </a:r>
            <a:r>
              <a:rPr lang="en-US" altLang="zh-CN" dirty="0"/>
              <a:t>; -&gt; product</a:t>
            </a:r>
          </a:p>
          <a:p>
            <a:pPr>
              <a:defRPr/>
            </a:pPr>
            <a:r>
              <a:rPr lang="en-US" altLang="zh-CN" dirty="0" err="1"/>
              <a:t>ArrayList</a:t>
            </a:r>
            <a:r>
              <a:rPr lang="en-US" altLang="zh-CN" dirty="0"/>
              <a:t>&lt;</a:t>
            </a:r>
            <a:r>
              <a:rPr lang="en-US" altLang="zh-CN" dirty="0" err="1"/>
              <a:t>Relattr</a:t>
            </a:r>
            <a:r>
              <a:rPr lang="en-US" altLang="zh-CN" dirty="0"/>
              <a:t>&gt; </a:t>
            </a:r>
            <a:r>
              <a:rPr lang="en-US" altLang="zh-CN" dirty="0" err="1"/>
              <a:t>relattrs</a:t>
            </a:r>
            <a:r>
              <a:rPr lang="en-US" altLang="zh-CN" dirty="0"/>
              <a:t>;-&gt; sales int</a:t>
            </a:r>
          </a:p>
          <a:p>
            <a:pPr>
              <a:defRPr/>
            </a:pPr>
            <a:r>
              <a:rPr lang="en-US" altLang="zh-CN" dirty="0" err="1"/>
              <a:t>ArrayList</a:t>
            </a:r>
            <a:r>
              <a:rPr lang="en-US" altLang="zh-CN" dirty="0"/>
              <a:t>&lt;</a:t>
            </a:r>
            <a:r>
              <a:rPr lang="en-US" altLang="zh-CN" dirty="0" err="1"/>
              <a:t>deputyattr</a:t>
            </a:r>
            <a:r>
              <a:rPr lang="en-US" altLang="zh-CN" dirty="0"/>
              <a:t>&gt; </a:t>
            </a:r>
            <a:r>
              <a:rPr lang="en-US" altLang="zh-CN" dirty="0" err="1"/>
              <a:t>deputyattrs</a:t>
            </a:r>
            <a:r>
              <a:rPr lang="en-US" altLang="zh-CN" dirty="0"/>
              <a:t>;-&gt;name name  (price/7) </a:t>
            </a:r>
            <a:r>
              <a:rPr lang="en-US" altLang="zh-CN" dirty="0" err="1"/>
              <a:t>usprice</a:t>
            </a:r>
            <a:r>
              <a:rPr lang="en-US" altLang="zh-CN" dirty="0"/>
              <a:t>    </a:t>
            </a:r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deputyrule</a:t>
            </a:r>
            <a:r>
              <a:rPr lang="en-US" altLang="zh-CN" dirty="0"/>
              <a:t>; -&gt;</a:t>
            </a:r>
            <a:r>
              <a:rPr lang="en-US" altLang="zh-CN" dirty="0">
                <a:sym typeface="+mn-ea"/>
              </a:rPr>
              <a:t> price&gt;5000</a:t>
            </a:r>
            <a:endParaRPr lang="en-US" altLang="zh-CN" dirty="0"/>
          </a:p>
        </p:txBody>
      </p:sp>
      <p:sp>
        <p:nvSpPr>
          <p:cNvPr id="17" name="文本框 6">
            <a:extLst>
              <a:ext uri="{FF2B5EF4-FFF2-40B4-BE49-F238E27FC236}">
                <a16:creationId xmlns:a16="http://schemas.microsoft.com/office/drawing/2014/main" id="{8890D5E7-8A3F-B438-E5C9-A62A847E5705}"/>
              </a:ext>
            </a:extLst>
          </p:cNvPr>
          <p:cNvSpPr txBox="1"/>
          <p:nvPr/>
        </p:nvSpPr>
        <p:spPr>
          <a:xfrm>
            <a:off x="551626" y="5627473"/>
            <a:ext cx="2519363" cy="1201738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zh-CN" altLang="en-US" sz="1800" b="1"/>
              <a:t>数据结构：</a:t>
            </a:r>
            <a:r>
              <a:rPr lang="en-US" altLang="zh-CN" sz="1800"/>
              <a:t> RelAttr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zh-CN" sz="1800"/>
              <a:t>String attrname;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zh-CN" sz="1800"/>
              <a:t>String attrtype;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endParaRPr lang="zh-CN" altLang="en-US" sz="1800"/>
          </a:p>
        </p:txBody>
      </p:sp>
      <p:sp>
        <p:nvSpPr>
          <p:cNvPr id="18" name="文本框 7">
            <a:extLst>
              <a:ext uri="{FF2B5EF4-FFF2-40B4-BE49-F238E27FC236}">
                <a16:creationId xmlns:a16="http://schemas.microsoft.com/office/drawing/2014/main" id="{6BF80475-9946-D182-CE90-626B15C23F0C}"/>
              </a:ext>
            </a:extLst>
          </p:cNvPr>
          <p:cNvSpPr txBox="1"/>
          <p:nvPr/>
        </p:nvSpPr>
        <p:spPr>
          <a:xfrm>
            <a:off x="3323401" y="5627473"/>
            <a:ext cx="4356100" cy="1754188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zh-CN" altLang="en-US" sz="1800" b="1" dirty="0"/>
              <a:t>数据结构：</a:t>
            </a:r>
            <a:r>
              <a:rPr lang="en-US" altLang="zh-CN" sz="1800" dirty="0"/>
              <a:t> </a:t>
            </a:r>
            <a:r>
              <a:rPr lang="en-US" altLang="zh-CN" sz="1800" dirty="0" err="1"/>
              <a:t>DeputyAttr</a:t>
            </a:r>
            <a:r>
              <a:rPr lang="en-US" altLang="zh-CN" sz="1800" dirty="0"/>
              <a:t> 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zh-CN" sz="1800" dirty="0"/>
              <a:t>String </a:t>
            </a:r>
            <a:r>
              <a:rPr lang="en-US" altLang="zh-CN" sz="1800" dirty="0" err="1"/>
              <a:t>attrname</a:t>
            </a:r>
            <a:r>
              <a:rPr lang="en-US" altLang="zh-CN" sz="1800" dirty="0"/>
              <a:t>;    </a:t>
            </a:r>
            <a:r>
              <a:rPr lang="en-US" altLang="zh-CN" sz="1800" dirty="0" err="1"/>
              <a:t>usprice</a:t>
            </a:r>
            <a:endParaRPr lang="en-US" altLang="zh-CN" sz="1800" dirty="0"/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zh-CN" sz="1800" dirty="0"/>
              <a:t>String </a:t>
            </a:r>
            <a:r>
              <a:rPr lang="en-US" altLang="zh-CN" sz="1800" dirty="0" err="1"/>
              <a:t>orginclass</a:t>
            </a:r>
            <a:r>
              <a:rPr lang="en-US" altLang="zh-CN" sz="1800" dirty="0"/>
              <a:t>;   product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zh-CN" sz="1800" dirty="0"/>
              <a:t>String </a:t>
            </a:r>
            <a:r>
              <a:rPr lang="en-US" altLang="zh-CN" sz="1800" dirty="0" err="1"/>
              <a:t>switchrule</a:t>
            </a:r>
            <a:r>
              <a:rPr lang="en-US" altLang="zh-CN" sz="1800" dirty="0"/>
              <a:t>;    (price/7)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endParaRPr lang="en-US" altLang="zh-CN" sz="1800" dirty="0"/>
          </a:p>
          <a:p>
            <a:pPr>
              <a:spcBef>
                <a:spcPct val="0"/>
              </a:spcBef>
              <a:buFontTx/>
              <a:buNone/>
              <a:defRPr/>
            </a:pPr>
            <a:endParaRPr lang="en-US" altLang="zh-CN" sz="18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D614B41-0945-5EA3-17D1-568672B0E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480" y="2235942"/>
            <a:ext cx="6468520" cy="28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7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82DF1-6DAC-AB6A-084A-5AD344480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具体流程图</a:t>
            </a:r>
            <a:r>
              <a:rPr lang="en-US" altLang="zh-CN" dirty="0"/>
              <a:t>1</a:t>
            </a:r>
            <a:endParaRPr dirty="0"/>
          </a:p>
        </p:txBody>
      </p:sp>
      <p:cxnSp>
        <p:nvCxnSpPr>
          <p:cNvPr id="3" name="直接箭头连接符 60">
            <a:extLst>
              <a:ext uri="{FF2B5EF4-FFF2-40B4-BE49-F238E27FC236}">
                <a16:creationId xmlns:a16="http://schemas.microsoft.com/office/drawing/2014/main" id="{F1D5CA11-2C4F-C1DB-CD10-8D1A808EA353}"/>
              </a:ext>
            </a:extLst>
          </p:cNvPr>
          <p:cNvCxnSpPr>
            <a:cxnSpLocks/>
          </p:cNvCxnSpPr>
          <p:nvPr/>
        </p:nvCxnSpPr>
        <p:spPr>
          <a:xfrm>
            <a:off x="3317875" y="3862194"/>
            <a:ext cx="1279525" cy="186690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" name="直接箭头连接符 54">
            <a:extLst>
              <a:ext uri="{FF2B5EF4-FFF2-40B4-BE49-F238E27FC236}">
                <a16:creationId xmlns:a16="http://schemas.microsoft.com/office/drawing/2014/main" id="{C6470E6D-C723-4825-44AE-7B79BA5E6723}"/>
              </a:ext>
            </a:extLst>
          </p:cNvPr>
          <p:cNvCxnSpPr>
            <a:cxnSpLocks/>
          </p:cNvCxnSpPr>
          <p:nvPr/>
        </p:nvCxnSpPr>
        <p:spPr>
          <a:xfrm>
            <a:off x="2514600" y="2638232"/>
            <a:ext cx="1371600" cy="287972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" name="直接箭头连接符 47">
            <a:extLst>
              <a:ext uri="{FF2B5EF4-FFF2-40B4-BE49-F238E27FC236}">
                <a16:creationId xmlns:a16="http://schemas.microsoft.com/office/drawing/2014/main" id="{33EE5A5A-C059-CC81-1AC3-ABD9FF9A4667}"/>
              </a:ext>
            </a:extLst>
          </p:cNvPr>
          <p:cNvCxnSpPr>
            <a:cxnSpLocks/>
          </p:cNvCxnSpPr>
          <p:nvPr/>
        </p:nvCxnSpPr>
        <p:spPr>
          <a:xfrm>
            <a:off x="1931988" y="1803207"/>
            <a:ext cx="0" cy="37147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文本框 2">
            <a:extLst>
              <a:ext uri="{FF2B5EF4-FFF2-40B4-BE49-F238E27FC236}">
                <a16:creationId xmlns:a16="http://schemas.microsoft.com/office/drawing/2014/main" id="{53FE50AE-61AC-C268-593B-982491C3B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83675" y="2768143"/>
            <a:ext cx="2689226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1800" dirty="0"/>
              <a:t>CREATE SELECTDEPUTY </a:t>
            </a:r>
            <a:r>
              <a:rPr lang="en-US" altLang="zh-CN" sz="1800" dirty="0" err="1"/>
              <a:t>usproduct</a:t>
            </a:r>
            <a:r>
              <a:rPr lang="en-US" altLang="zh-CN" sz="1800" dirty="0"/>
              <a:t> ( sales int ) SELECT name AS name, (price/7) AS </a:t>
            </a:r>
            <a:r>
              <a:rPr lang="en-US" altLang="zh-CN" sz="1800" dirty="0" err="1"/>
              <a:t>usprice</a:t>
            </a:r>
            <a:r>
              <a:rPr lang="en-US" altLang="zh-CN" sz="1800" dirty="0"/>
              <a:t> FROM product WHERE price&gt;5000;</a:t>
            </a:r>
            <a:endParaRPr lang="zh-CN" altLang="en-US" sz="1800" dirty="0"/>
          </a:p>
        </p:txBody>
      </p:sp>
      <p:sp>
        <p:nvSpPr>
          <p:cNvPr id="7" name="矩形 3">
            <a:extLst>
              <a:ext uri="{FF2B5EF4-FFF2-40B4-BE49-F238E27FC236}">
                <a16:creationId xmlns:a16="http://schemas.microsoft.com/office/drawing/2014/main" id="{16971715-FF66-7CB0-30D7-098B8CB84FDE}"/>
              </a:ext>
            </a:extLst>
          </p:cNvPr>
          <p:cNvSpPr/>
          <p:nvPr/>
        </p:nvSpPr>
        <p:spPr>
          <a:xfrm>
            <a:off x="417513" y="1260282"/>
            <a:ext cx="2808287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1100" dirty="0">
                <a:solidFill>
                  <a:schemeClr val="bg1"/>
                </a:solidFill>
              </a:rPr>
              <a:t>1.</a:t>
            </a:r>
            <a:r>
              <a:rPr lang="zh-CN" altLang="en-US" sz="1100" dirty="0">
                <a:solidFill>
                  <a:schemeClr val="bg1"/>
                </a:solidFill>
              </a:rPr>
              <a:t>匹配“</a:t>
            </a:r>
            <a:r>
              <a:rPr lang="en-US" altLang="zh-CN" sz="1100" dirty="0">
                <a:solidFill>
                  <a:schemeClr val="bg1"/>
                </a:solidFill>
              </a:rPr>
              <a:t>CREATE SELECTDEPUTY</a:t>
            </a:r>
            <a:r>
              <a:rPr lang="zh-CN" altLang="en-US" sz="1100" dirty="0">
                <a:solidFill>
                  <a:schemeClr val="bg1"/>
                </a:solidFill>
              </a:rPr>
              <a:t>”字符串</a:t>
            </a:r>
          </a:p>
        </p:txBody>
      </p:sp>
      <p:sp>
        <p:nvSpPr>
          <p:cNvPr id="8" name="箭头: 下 4">
            <a:extLst>
              <a:ext uri="{FF2B5EF4-FFF2-40B4-BE49-F238E27FC236}">
                <a16:creationId xmlns:a16="http://schemas.microsoft.com/office/drawing/2014/main" id="{1A33B87B-1B27-B45B-D873-C7510FD7BBE0}"/>
              </a:ext>
            </a:extLst>
          </p:cNvPr>
          <p:cNvSpPr/>
          <p:nvPr/>
        </p:nvSpPr>
        <p:spPr>
          <a:xfrm>
            <a:off x="1700213" y="1803207"/>
            <a:ext cx="12065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dirty="0"/>
          </a:p>
        </p:txBody>
      </p:sp>
      <p:sp>
        <p:nvSpPr>
          <p:cNvPr id="9" name="矩形 5">
            <a:extLst>
              <a:ext uri="{FF2B5EF4-FFF2-40B4-BE49-F238E27FC236}">
                <a16:creationId xmlns:a16="http://schemas.microsoft.com/office/drawing/2014/main" id="{30553DF1-899D-C90D-8D76-558F8E8D9C59}"/>
              </a:ext>
            </a:extLst>
          </p:cNvPr>
          <p:cNvSpPr/>
          <p:nvPr/>
        </p:nvSpPr>
        <p:spPr>
          <a:xfrm>
            <a:off x="417513" y="2076257"/>
            <a:ext cx="2808287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1100" dirty="0">
                <a:solidFill>
                  <a:schemeClr val="bg1"/>
                </a:solidFill>
              </a:rPr>
              <a:t>2.</a:t>
            </a:r>
            <a:r>
              <a:rPr lang="zh-CN" altLang="en-US" sz="1100" dirty="0">
                <a:solidFill>
                  <a:schemeClr val="bg1"/>
                </a:solidFill>
              </a:rPr>
              <a:t>匹配类名</a:t>
            </a:r>
            <a:r>
              <a:rPr lang="en-US" altLang="zh-CN" sz="1100" dirty="0">
                <a:solidFill>
                  <a:schemeClr val="bg1"/>
                </a:solidFill>
              </a:rPr>
              <a:t>”</a:t>
            </a:r>
            <a:r>
              <a:rPr lang="en-US" altLang="zh-CN" sz="1100" dirty="0" err="1">
                <a:solidFill>
                  <a:schemeClr val="bg1"/>
                </a:solidFill>
              </a:rPr>
              <a:t>usproduct</a:t>
            </a:r>
            <a:r>
              <a:rPr lang="en-US" altLang="zh-CN" sz="1100" dirty="0">
                <a:solidFill>
                  <a:schemeClr val="bg1"/>
                </a:solidFill>
              </a:rPr>
              <a:t>”</a:t>
            </a:r>
            <a:r>
              <a:rPr lang="zh-CN" altLang="en-US" sz="1100" dirty="0">
                <a:solidFill>
                  <a:schemeClr val="bg1"/>
                </a:solidFill>
              </a:rPr>
              <a:t>（非数字开头的字符串序列）</a:t>
            </a:r>
          </a:p>
        </p:txBody>
      </p:sp>
      <p:sp>
        <p:nvSpPr>
          <p:cNvPr id="10" name="矩形 7">
            <a:extLst>
              <a:ext uri="{FF2B5EF4-FFF2-40B4-BE49-F238E27FC236}">
                <a16:creationId xmlns:a16="http://schemas.microsoft.com/office/drawing/2014/main" id="{BD3525AC-9BE1-5824-D9B6-7F7ADAC32AAF}"/>
              </a:ext>
            </a:extLst>
          </p:cNvPr>
          <p:cNvSpPr/>
          <p:nvPr/>
        </p:nvSpPr>
        <p:spPr>
          <a:xfrm>
            <a:off x="428625" y="2823969"/>
            <a:ext cx="2797175" cy="417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1100">
                <a:solidFill>
                  <a:schemeClr val="bg1"/>
                </a:solidFill>
              </a:rPr>
              <a:t>3.</a:t>
            </a:r>
            <a:r>
              <a:rPr lang="zh-CN" altLang="en-US" sz="1100">
                <a:solidFill>
                  <a:schemeClr val="bg1"/>
                </a:solidFill>
              </a:rPr>
              <a:t>匹配左括号</a:t>
            </a:r>
            <a:r>
              <a:rPr lang="en-US" altLang="zh-CN" sz="1100">
                <a:solidFill>
                  <a:schemeClr val="bg1"/>
                </a:solidFill>
              </a:rPr>
              <a:t>”(“</a:t>
            </a:r>
            <a:r>
              <a:rPr lang="zh-CN" altLang="en-US" sz="1100">
                <a:solidFill>
                  <a:schemeClr val="bg1"/>
                </a:solidFill>
              </a:rPr>
              <a:t>，若未匹配到，跳过接下来两步骤</a:t>
            </a:r>
          </a:p>
        </p:txBody>
      </p:sp>
      <p:sp>
        <p:nvSpPr>
          <p:cNvPr id="11" name="矩形 8">
            <a:extLst>
              <a:ext uri="{FF2B5EF4-FFF2-40B4-BE49-F238E27FC236}">
                <a16:creationId xmlns:a16="http://schemas.microsoft.com/office/drawing/2014/main" id="{4B979656-050C-F486-CF08-1C19B06631A8}"/>
              </a:ext>
            </a:extLst>
          </p:cNvPr>
          <p:cNvSpPr/>
          <p:nvPr/>
        </p:nvSpPr>
        <p:spPr>
          <a:xfrm>
            <a:off x="417513" y="3551044"/>
            <a:ext cx="2808287" cy="563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1100">
                <a:solidFill>
                  <a:schemeClr val="bg1"/>
                </a:solidFill>
              </a:rPr>
              <a:t>4.</a:t>
            </a:r>
            <a:r>
              <a:rPr lang="zh-CN" altLang="en-US" sz="1100">
                <a:solidFill>
                  <a:schemeClr val="bg1"/>
                </a:solidFill>
              </a:rPr>
              <a:t>尝试匹配属性名（非数字开头的字符串序列），属性类型（字符串“</a:t>
            </a:r>
            <a:r>
              <a:rPr lang="en-US" altLang="zh-CN" sz="1100">
                <a:solidFill>
                  <a:schemeClr val="bg1"/>
                </a:solidFill>
              </a:rPr>
              <a:t>int</a:t>
            </a:r>
            <a:r>
              <a:rPr lang="zh-CN" altLang="en-US" sz="1100">
                <a:solidFill>
                  <a:schemeClr val="bg1"/>
                </a:solidFill>
              </a:rPr>
              <a:t>”或“</a:t>
            </a:r>
            <a:r>
              <a:rPr lang="en-US" altLang="zh-CN" sz="1100">
                <a:solidFill>
                  <a:schemeClr val="bg1"/>
                </a:solidFill>
              </a:rPr>
              <a:t>string</a:t>
            </a:r>
            <a:r>
              <a:rPr lang="zh-CN" altLang="en-US" sz="1100">
                <a:solidFill>
                  <a:schemeClr val="bg1"/>
                </a:solidFill>
              </a:rPr>
              <a:t>”）</a:t>
            </a:r>
          </a:p>
        </p:txBody>
      </p:sp>
      <p:sp>
        <p:nvSpPr>
          <p:cNvPr id="12" name="矩形 9">
            <a:extLst>
              <a:ext uri="{FF2B5EF4-FFF2-40B4-BE49-F238E27FC236}">
                <a16:creationId xmlns:a16="http://schemas.microsoft.com/office/drawing/2014/main" id="{C1E1E94D-8837-77CF-F4B6-E9A2FEBC0FCC}"/>
              </a:ext>
            </a:extLst>
          </p:cNvPr>
          <p:cNvSpPr/>
          <p:nvPr/>
        </p:nvSpPr>
        <p:spPr>
          <a:xfrm>
            <a:off x="417513" y="4482907"/>
            <a:ext cx="2808287" cy="390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1100">
                <a:solidFill>
                  <a:schemeClr val="bg1"/>
                </a:solidFill>
              </a:rPr>
              <a:t>5.</a:t>
            </a:r>
            <a:r>
              <a:rPr lang="zh-CN" altLang="en-US" sz="1100">
                <a:solidFill>
                  <a:schemeClr val="bg1"/>
                </a:solidFill>
              </a:rPr>
              <a:t>匹配“</a:t>
            </a:r>
            <a:r>
              <a:rPr lang="en-US" altLang="zh-CN" sz="1100">
                <a:solidFill>
                  <a:schemeClr val="bg1"/>
                </a:solidFill>
              </a:rPr>
              <a:t>,</a:t>
            </a:r>
            <a:r>
              <a:rPr lang="zh-CN" altLang="en-US" sz="1100">
                <a:solidFill>
                  <a:schemeClr val="bg1"/>
                </a:solidFill>
              </a:rPr>
              <a:t>” 属性名，属性类型</a:t>
            </a:r>
          </a:p>
        </p:txBody>
      </p:sp>
      <p:sp>
        <p:nvSpPr>
          <p:cNvPr id="13" name="文本框 11">
            <a:extLst>
              <a:ext uri="{FF2B5EF4-FFF2-40B4-BE49-F238E27FC236}">
                <a16:creationId xmlns:a16="http://schemas.microsoft.com/office/drawing/2014/main" id="{ACA8592F-A808-E773-E805-39A3E55068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201919"/>
            <a:ext cx="1655763" cy="26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100">
                <a:solidFill>
                  <a:srgbClr val="FF0000"/>
                </a:solidFill>
              </a:rPr>
              <a:t>尝试匹配</a:t>
            </a:r>
            <a:r>
              <a:rPr lang="en-US" altLang="zh-CN" sz="1100">
                <a:solidFill>
                  <a:srgbClr val="FF0000"/>
                </a:solidFill>
              </a:rPr>
              <a:t>0</a:t>
            </a:r>
            <a:r>
              <a:rPr lang="zh-CN" altLang="en-US" sz="1100">
                <a:solidFill>
                  <a:srgbClr val="FF0000"/>
                </a:solidFill>
              </a:rPr>
              <a:t>次或无限次</a:t>
            </a:r>
          </a:p>
        </p:txBody>
      </p:sp>
      <p:sp>
        <p:nvSpPr>
          <p:cNvPr id="14" name="箭头: 下 12">
            <a:extLst>
              <a:ext uri="{FF2B5EF4-FFF2-40B4-BE49-F238E27FC236}">
                <a16:creationId xmlns:a16="http://schemas.microsoft.com/office/drawing/2014/main" id="{ED2DB575-4719-6EC6-9A88-AA7FD680FA87}"/>
              </a:ext>
            </a:extLst>
          </p:cNvPr>
          <p:cNvSpPr/>
          <p:nvPr/>
        </p:nvSpPr>
        <p:spPr>
          <a:xfrm>
            <a:off x="1700213" y="4252719"/>
            <a:ext cx="120650" cy="1762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dirty="0"/>
          </a:p>
        </p:txBody>
      </p:sp>
      <p:sp>
        <p:nvSpPr>
          <p:cNvPr id="15" name="箭头: 下 14">
            <a:extLst>
              <a:ext uri="{FF2B5EF4-FFF2-40B4-BE49-F238E27FC236}">
                <a16:creationId xmlns:a16="http://schemas.microsoft.com/office/drawing/2014/main" id="{6417B8BD-D8F8-2840-D5B3-CA1487505A92}"/>
              </a:ext>
            </a:extLst>
          </p:cNvPr>
          <p:cNvSpPr/>
          <p:nvPr/>
        </p:nvSpPr>
        <p:spPr>
          <a:xfrm>
            <a:off x="1714500" y="2592194"/>
            <a:ext cx="120650" cy="1762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dirty="0"/>
          </a:p>
        </p:txBody>
      </p:sp>
      <p:sp>
        <p:nvSpPr>
          <p:cNvPr id="16" name="箭头: 下 15">
            <a:extLst>
              <a:ext uri="{FF2B5EF4-FFF2-40B4-BE49-F238E27FC236}">
                <a16:creationId xmlns:a16="http://schemas.microsoft.com/office/drawing/2014/main" id="{C8F2E8BD-4CAB-4E4B-A06D-D5D5EED3ACCF}"/>
              </a:ext>
            </a:extLst>
          </p:cNvPr>
          <p:cNvSpPr/>
          <p:nvPr/>
        </p:nvSpPr>
        <p:spPr>
          <a:xfrm>
            <a:off x="1716088" y="3308157"/>
            <a:ext cx="120650" cy="1762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AD7DBE5-0D6F-3EFE-D7B6-E4D4CE8774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" y="3273232"/>
            <a:ext cx="1223963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100">
                <a:solidFill>
                  <a:srgbClr val="FF0000"/>
                </a:solidFill>
              </a:rPr>
              <a:t>尝试匹配一次</a:t>
            </a:r>
          </a:p>
        </p:txBody>
      </p:sp>
      <p:cxnSp>
        <p:nvCxnSpPr>
          <p:cNvPr id="18" name="直接箭头连接符 18">
            <a:extLst>
              <a:ext uri="{FF2B5EF4-FFF2-40B4-BE49-F238E27FC236}">
                <a16:creationId xmlns:a16="http://schemas.microsoft.com/office/drawing/2014/main" id="{5904522B-7CB9-4C50-2CC8-E47065A12D44}"/>
              </a:ext>
            </a:extLst>
          </p:cNvPr>
          <p:cNvCxnSpPr>
            <a:cxnSpLocks/>
          </p:cNvCxnSpPr>
          <p:nvPr/>
        </p:nvCxnSpPr>
        <p:spPr>
          <a:xfrm flipV="1">
            <a:off x="3368675" y="1488882"/>
            <a:ext cx="865188" cy="3154362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直接箭头连接符 22">
            <a:extLst>
              <a:ext uri="{FF2B5EF4-FFF2-40B4-BE49-F238E27FC236}">
                <a16:creationId xmlns:a16="http://schemas.microsoft.com/office/drawing/2014/main" id="{479F9D48-1766-7CAD-1EBC-AD77E3D3FA3D}"/>
              </a:ext>
            </a:extLst>
          </p:cNvPr>
          <p:cNvCxnSpPr>
            <a:cxnSpLocks/>
          </p:cNvCxnSpPr>
          <p:nvPr/>
        </p:nvCxnSpPr>
        <p:spPr>
          <a:xfrm flipV="1">
            <a:off x="3328988" y="1488882"/>
            <a:ext cx="904875" cy="1576387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矩形 25">
            <a:extLst>
              <a:ext uri="{FF2B5EF4-FFF2-40B4-BE49-F238E27FC236}">
                <a16:creationId xmlns:a16="http://schemas.microsoft.com/office/drawing/2014/main" id="{EFBDA24F-6D05-F19A-7542-C96F01C90B82}"/>
              </a:ext>
            </a:extLst>
          </p:cNvPr>
          <p:cNvSpPr/>
          <p:nvPr/>
        </p:nvSpPr>
        <p:spPr>
          <a:xfrm>
            <a:off x="4481513" y="2161982"/>
            <a:ext cx="2809875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1100" dirty="0">
                <a:solidFill>
                  <a:schemeClr val="bg1"/>
                </a:solidFill>
              </a:rPr>
              <a:t>7.</a:t>
            </a:r>
            <a:r>
              <a:rPr lang="zh-CN" altLang="en-US" sz="1100" dirty="0">
                <a:solidFill>
                  <a:schemeClr val="bg1"/>
                </a:solidFill>
              </a:rPr>
              <a:t>匹配“</a:t>
            </a:r>
            <a:r>
              <a:rPr lang="en-US" altLang="zh-CN" sz="1100" dirty="0">
                <a:solidFill>
                  <a:schemeClr val="bg1"/>
                </a:solidFill>
              </a:rPr>
              <a:t>SELECT</a:t>
            </a:r>
            <a:r>
              <a:rPr lang="zh-CN" altLang="en-US" sz="1100" dirty="0">
                <a:solidFill>
                  <a:schemeClr val="bg1"/>
                </a:solidFill>
              </a:rPr>
              <a:t>”字符串</a:t>
            </a:r>
          </a:p>
        </p:txBody>
      </p:sp>
      <p:sp>
        <p:nvSpPr>
          <p:cNvPr id="21" name="箭头: 下 29">
            <a:extLst>
              <a:ext uri="{FF2B5EF4-FFF2-40B4-BE49-F238E27FC236}">
                <a16:creationId xmlns:a16="http://schemas.microsoft.com/office/drawing/2014/main" id="{24BEB48D-C837-7BEF-6449-4C6BA1D4D261}"/>
              </a:ext>
            </a:extLst>
          </p:cNvPr>
          <p:cNvSpPr/>
          <p:nvPr/>
        </p:nvSpPr>
        <p:spPr>
          <a:xfrm>
            <a:off x="5768975" y="2712844"/>
            <a:ext cx="120650" cy="1762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dirty="0"/>
          </a:p>
        </p:txBody>
      </p:sp>
      <p:sp>
        <p:nvSpPr>
          <p:cNvPr id="22" name="矩形 30">
            <a:extLst>
              <a:ext uri="{FF2B5EF4-FFF2-40B4-BE49-F238E27FC236}">
                <a16:creationId xmlns:a16="http://schemas.microsoft.com/office/drawing/2014/main" id="{9CA2EFC0-810A-7069-0E89-849844D8FC91}"/>
              </a:ext>
            </a:extLst>
          </p:cNvPr>
          <p:cNvSpPr/>
          <p:nvPr/>
        </p:nvSpPr>
        <p:spPr>
          <a:xfrm>
            <a:off x="4479925" y="3170044"/>
            <a:ext cx="2808288" cy="561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1100" dirty="0">
                <a:solidFill>
                  <a:schemeClr val="bg1"/>
                </a:solidFill>
              </a:rPr>
              <a:t>9.</a:t>
            </a:r>
            <a:r>
              <a:rPr lang="zh-CN" altLang="en-US" sz="1100" dirty="0">
                <a:solidFill>
                  <a:schemeClr val="bg1"/>
                </a:solidFill>
              </a:rPr>
              <a:t>尝试匹配属性名或表达式串（属性名和括号，加减乘除的组合）字符串</a:t>
            </a:r>
            <a:r>
              <a:rPr lang="en-US" altLang="zh-CN" sz="1100" dirty="0">
                <a:solidFill>
                  <a:schemeClr val="bg1"/>
                </a:solidFill>
              </a:rPr>
              <a:t>”AS”</a:t>
            </a:r>
            <a:r>
              <a:rPr lang="zh-CN" altLang="en-US" sz="1100" dirty="0">
                <a:solidFill>
                  <a:schemeClr val="bg1"/>
                </a:solidFill>
              </a:rPr>
              <a:t>，属性名</a:t>
            </a:r>
            <a:endParaRPr lang="en-US" altLang="zh-CN" sz="1100" dirty="0">
              <a:solidFill>
                <a:schemeClr val="bg1"/>
              </a:solidFill>
            </a:endParaRPr>
          </a:p>
        </p:txBody>
      </p:sp>
      <p:cxnSp>
        <p:nvCxnSpPr>
          <p:cNvPr id="23" name="直接连接符 33">
            <a:extLst>
              <a:ext uri="{FF2B5EF4-FFF2-40B4-BE49-F238E27FC236}">
                <a16:creationId xmlns:a16="http://schemas.microsoft.com/office/drawing/2014/main" id="{A5371A56-34A2-42C1-6B06-044D036A2BF3}"/>
              </a:ext>
            </a:extLst>
          </p:cNvPr>
          <p:cNvCxnSpPr/>
          <p:nvPr/>
        </p:nvCxnSpPr>
        <p:spPr>
          <a:xfrm>
            <a:off x="4254500" y="2768407"/>
            <a:ext cx="3352800" cy="0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35">
            <a:extLst>
              <a:ext uri="{FF2B5EF4-FFF2-40B4-BE49-F238E27FC236}">
                <a16:creationId xmlns:a16="http://schemas.microsoft.com/office/drawing/2014/main" id="{D1F5699D-9660-C302-CAEB-72561FF83372}"/>
              </a:ext>
            </a:extLst>
          </p:cNvPr>
          <p:cNvCxnSpPr>
            <a:cxnSpLocks/>
          </p:cNvCxnSpPr>
          <p:nvPr/>
        </p:nvCxnSpPr>
        <p:spPr>
          <a:xfrm flipV="1">
            <a:off x="7594600" y="2793807"/>
            <a:ext cx="0" cy="1255712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36">
            <a:extLst>
              <a:ext uri="{FF2B5EF4-FFF2-40B4-BE49-F238E27FC236}">
                <a16:creationId xmlns:a16="http://schemas.microsoft.com/office/drawing/2014/main" id="{1C48ADCE-8205-B353-94B6-17231941997D}"/>
              </a:ext>
            </a:extLst>
          </p:cNvPr>
          <p:cNvCxnSpPr>
            <a:cxnSpLocks/>
          </p:cNvCxnSpPr>
          <p:nvPr/>
        </p:nvCxnSpPr>
        <p:spPr>
          <a:xfrm>
            <a:off x="4273550" y="2763644"/>
            <a:ext cx="31750" cy="1268413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41">
            <a:extLst>
              <a:ext uri="{FF2B5EF4-FFF2-40B4-BE49-F238E27FC236}">
                <a16:creationId xmlns:a16="http://schemas.microsoft.com/office/drawing/2014/main" id="{01D8B1C6-921D-B778-E1E4-B193F4D27480}"/>
              </a:ext>
            </a:extLst>
          </p:cNvPr>
          <p:cNvCxnSpPr>
            <a:cxnSpLocks/>
          </p:cNvCxnSpPr>
          <p:nvPr/>
        </p:nvCxnSpPr>
        <p:spPr>
          <a:xfrm>
            <a:off x="4291013" y="4032057"/>
            <a:ext cx="3352800" cy="0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44">
            <a:extLst>
              <a:ext uri="{FF2B5EF4-FFF2-40B4-BE49-F238E27FC236}">
                <a16:creationId xmlns:a16="http://schemas.microsoft.com/office/drawing/2014/main" id="{8E888947-2B1C-153B-D34C-7B9AB35689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3325" y="3444682"/>
            <a:ext cx="1223963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100">
                <a:solidFill>
                  <a:srgbClr val="FF0000"/>
                </a:solidFill>
              </a:rPr>
              <a:t>尝试匹配一次</a:t>
            </a:r>
          </a:p>
        </p:txBody>
      </p:sp>
      <p:sp>
        <p:nvSpPr>
          <p:cNvPr id="28" name="文本框 46">
            <a:extLst>
              <a:ext uri="{FF2B5EF4-FFF2-40B4-BE49-F238E27FC236}">
                <a16:creationId xmlns:a16="http://schemas.microsoft.com/office/drawing/2014/main" id="{48FBE84E-BA46-FAA7-7615-D7B9886E418D}"/>
              </a:ext>
            </a:extLst>
          </p:cNvPr>
          <p:cNvSpPr txBox="1"/>
          <p:nvPr/>
        </p:nvSpPr>
        <p:spPr>
          <a:xfrm>
            <a:off x="600075" y="5143307"/>
            <a:ext cx="7127875" cy="1477962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/>
              <a:t>数据结构</a:t>
            </a:r>
            <a:r>
              <a:rPr lang="zh-CN" altLang="en-US"/>
              <a:t>：</a:t>
            </a:r>
            <a:r>
              <a:rPr lang="en-US" altLang="zh-CN"/>
              <a:t>CreateDeputyStmt</a:t>
            </a:r>
          </a:p>
          <a:p>
            <a:pPr>
              <a:defRPr/>
            </a:pPr>
            <a:r>
              <a:rPr lang="en-US" altLang="zh-CN"/>
              <a:t>String NodeTag</a:t>
            </a:r>
            <a:r>
              <a:rPr lang="zh-CN" altLang="en-US"/>
              <a:t>； </a:t>
            </a:r>
            <a:r>
              <a:rPr lang="en-US" altLang="zh-CN"/>
              <a:t>String classname</a:t>
            </a:r>
            <a:r>
              <a:rPr lang="zh-CN" altLang="en-US"/>
              <a:t>；</a:t>
            </a:r>
            <a:endParaRPr lang="en-US" altLang="zh-CN"/>
          </a:p>
          <a:p>
            <a:pPr>
              <a:defRPr/>
            </a:pPr>
            <a:r>
              <a:rPr lang="en-US" altLang="zh-CN"/>
              <a:t>String orginclass; ArrayList&lt;Relattr&gt; relattrs;</a:t>
            </a:r>
          </a:p>
          <a:p>
            <a:pPr>
              <a:defRPr/>
            </a:pPr>
            <a:r>
              <a:rPr lang="en-US" altLang="zh-CN"/>
              <a:t>ArrayList&lt;deputyattr&gt; deputattrs;</a:t>
            </a:r>
          </a:p>
          <a:p>
            <a:pPr>
              <a:defRPr/>
            </a:pPr>
            <a:r>
              <a:rPr lang="en-US" altLang="zh-CN"/>
              <a:t>String deputyrule; </a:t>
            </a:r>
          </a:p>
        </p:txBody>
      </p:sp>
      <p:sp>
        <p:nvSpPr>
          <p:cNvPr id="29" name="文本框 53">
            <a:extLst>
              <a:ext uri="{FF2B5EF4-FFF2-40B4-BE49-F238E27FC236}">
                <a16:creationId xmlns:a16="http://schemas.microsoft.com/office/drawing/2014/main" id="{52AA881A-9829-EAF2-613E-F759F72282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4875" y="1752407"/>
            <a:ext cx="1350963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92D050"/>
                </a:solidFill>
              </a:rPr>
              <a:t>标记</a:t>
            </a:r>
            <a:r>
              <a:rPr lang="en-US" altLang="zh-CN" sz="1200">
                <a:solidFill>
                  <a:srgbClr val="92D050"/>
                </a:solidFill>
              </a:rPr>
              <a:t>NodeTag</a:t>
            </a:r>
            <a:endParaRPr lang="zh-CN" altLang="en-US" sz="1200">
              <a:solidFill>
                <a:srgbClr val="92D050"/>
              </a:solidFill>
            </a:endParaRPr>
          </a:p>
        </p:txBody>
      </p:sp>
      <p:sp>
        <p:nvSpPr>
          <p:cNvPr id="30" name="文本框 57">
            <a:extLst>
              <a:ext uri="{FF2B5EF4-FFF2-40B4-BE49-F238E27FC236}">
                <a16:creationId xmlns:a16="http://schemas.microsoft.com/office/drawing/2014/main" id="{8916E096-3B2E-1423-1E61-ACEDA574F9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4175" y="3277994"/>
            <a:ext cx="13509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92D050"/>
                </a:solidFill>
              </a:rPr>
              <a:t>赋予</a:t>
            </a:r>
            <a:r>
              <a:rPr lang="en-US" altLang="zh-CN" sz="1200">
                <a:solidFill>
                  <a:srgbClr val="92D050"/>
                </a:solidFill>
              </a:rPr>
              <a:t>classname</a:t>
            </a:r>
            <a:endParaRPr lang="zh-CN" altLang="en-US" sz="1200">
              <a:solidFill>
                <a:srgbClr val="92D050"/>
              </a:solidFill>
            </a:endParaRPr>
          </a:p>
        </p:txBody>
      </p:sp>
      <p:sp>
        <p:nvSpPr>
          <p:cNvPr id="31" name="文本框 68">
            <a:extLst>
              <a:ext uri="{FF2B5EF4-FFF2-40B4-BE49-F238E27FC236}">
                <a16:creationId xmlns:a16="http://schemas.microsoft.com/office/drawing/2014/main" id="{ED4B4563-E9C9-BB86-7893-C937CD965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35475" y="5187757"/>
            <a:ext cx="1350963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92D050"/>
                </a:solidFill>
              </a:rPr>
              <a:t>赋予</a:t>
            </a:r>
            <a:r>
              <a:rPr lang="en-US" altLang="zh-CN" sz="1200">
                <a:solidFill>
                  <a:srgbClr val="92D050"/>
                </a:solidFill>
              </a:rPr>
              <a:t>relattrs</a:t>
            </a:r>
            <a:endParaRPr lang="zh-CN" altLang="en-US" sz="1200">
              <a:solidFill>
                <a:srgbClr val="92D050"/>
              </a:solidFill>
            </a:endParaRPr>
          </a:p>
        </p:txBody>
      </p:sp>
      <p:cxnSp>
        <p:nvCxnSpPr>
          <p:cNvPr id="32" name="直接箭头连接符 70">
            <a:extLst>
              <a:ext uri="{FF2B5EF4-FFF2-40B4-BE49-F238E27FC236}">
                <a16:creationId xmlns:a16="http://schemas.microsoft.com/office/drawing/2014/main" id="{08ABC0FE-3F51-2A26-CC38-3F5B6ED03E64}"/>
              </a:ext>
            </a:extLst>
          </p:cNvPr>
          <p:cNvCxnSpPr>
            <a:cxnSpLocks/>
          </p:cNvCxnSpPr>
          <p:nvPr/>
        </p:nvCxnSpPr>
        <p:spPr>
          <a:xfrm flipH="1">
            <a:off x="4687888" y="4636894"/>
            <a:ext cx="1042987" cy="158273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3" name="文本框 74">
            <a:extLst>
              <a:ext uri="{FF2B5EF4-FFF2-40B4-BE49-F238E27FC236}">
                <a16:creationId xmlns:a16="http://schemas.microsoft.com/office/drawing/2014/main" id="{3E4B4E57-B780-13E2-9388-5AA3DDD78C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9263" y="4778182"/>
            <a:ext cx="13525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92D050"/>
                </a:solidFill>
              </a:rPr>
              <a:t>赋予</a:t>
            </a:r>
            <a:r>
              <a:rPr lang="en-US" altLang="zh-CN" sz="1200">
                <a:solidFill>
                  <a:srgbClr val="92D050"/>
                </a:solidFill>
              </a:rPr>
              <a:t>deputyattrs</a:t>
            </a:r>
            <a:endParaRPr lang="zh-CN" altLang="en-US" sz="1200">
              <a:solidFill>
                <a:srgbClr val="92D050"/>
              </a:solidFill>
            </a:endParaRPr>
          </a:p>
        </p:txBody>
      </p:sp>
      <p:sp>
        <p:nvSpPr>
          <p:cNvPr id="34" name="矩形 38">
            <a:extLst>
              <a:ext uri="{FF2B5EF4-FFF2-40B4-BE49-F238E27FC236}">
                <a16:creationId xmlns:a16="http://schemas.microsoft.com/office/drawing/2014/main" id="{95DD9EA0-F765-33FC-D9DE-1D64F93A060C}"/>
              </a:ext>
            </a:extLst>
          </p:cNvPr>
          <p:cNvSpPr/>
          <p:nvPr/>
        </p:nvSpPr>
        <p:spPr>
          <a:xfrm>
            <a:off x="4481513" y="1333307"/>
            <a:ext cx="2809875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1100" dirty="0">
                <a:solidFill>
                  <a:schemeClr val="bg1"/>
                </a:solidFill>
              </a:rPr>
              <a:t>6.</a:t>
            </a:r>
            <a:r>
              <a:rPr lang="zh-CN" altLang="en-US" sz="1100" dirty="0">
                <a:solidFill>
                  <a:schemeClr val="bg1"/>
                </a:solidFill>
              </a:rPr>
              <a:t>匹配右括号“</a:t>
            </a:r>
            <a:r>
              <a:rPr lang="en-US" altLang="zh-CN" sz="1100" dirty="0">
                <a:solidFill>
                  <a:schemeClr val="bg1"/>
                </a:solidFill>
              </a:rPr>
              <a:t>)</a:t>
            </a:r>
            <a:r>
              <a:rPr lang="zh-CN" altLang="en-US" sz="1100" dirty="0">
                <a:solidFill>
                  <a:schemeClr val="bg1"/>
                </a:solidFill>
              </a:rPr>
              <a:t>”字符串</a:t>
            </a:r>
          </a:p>
        </p:txBody>
      </p:sp>
      <p:sp>
        <p:nvSpPr>
          <p:cNvPr id="35" name="箭头: 下 39">
            <a:extLst>
              <a:ext uri="{FF2B5EF4-FFF2-40B4-BE49-F238E27FC236}">
                <a16:creationId xmlns:a16="http://schemas.microsoft.com/office/drawing/2014/main" id="{D966E6DE-654F-ED22-F353-E17D337BD3F4}"/>
              </a:ext>
            </a:extLst>
          </p:cNvPr>
          <p:cNvSpPr/>
          <p:nvPr/>
        </p:nvSpPr>
        <p:spPr>
          <a:xfrm>
            <a:off x="5794375" y="1868294"/>
            <a:ext cx="12065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4822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B46C5-4EA5-30CC-527C-FF1ED5999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具体流程图</a:t>
            </a:r>
            <a:r>
              <a:rPr lang="en-US" altLang="zh-CN" dirty="0"/>
              <a:t>2</a:t>
            </a:r>
            <a:endParaRPr dirty="0"/>
          </a:p>
        </p:txBody>
      </p:sp>
      <p:cxnSp>
        <p:nvCxnSpPr>
          <p:cNvPr id="3" name="直接箭头连接符 38">
            <a:extLst>
              <a:ext uri="{FF2B5EF4-FFF2-40B4-BE49-F238E27FC236}">
                <a16:creationId xmlns:a16="http://schemas.microsoft.com/office/drawing/2014/main" id="{411BFEDA-76FD-A21B-9488-8D0B744FAAE9}"/>
              </a:ext>
            </a:extLst>
          </p:cNvPr>
          <p:cNvCxnSpPr>
            <a:cxnSpLocks/>
          </p:cNvCxnSpPr>
          <p:nvPr/>
        </p:nvCxnSpPr>
        <p:spPr>
          <a:xfrm flipH="1">
            <a:off x="2771775" y="2171700"/>
            <a:ext cx="3313113" cy="428148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" name="直接箭头连接符 33">
            <a:extLst>
              <a:ext uri="{FF2B5EF4-FFF2-40B4-BE49-F238E27FC236}">
                <a16:creationId xmlns:a16="http://schemas.microsoft.com/office/drawing/2014/main" id="{99D4EACE-24B1-92EF-C754-0FA97FA98787}"/>
              </a:ext>
            </a:extLst>
          </p:cNvPr>
          <p:cNvCxnSpPr>
            <a:cxnSpLocks/>
          </p:cNvCxnSpPr>
          <p:nvPr/>
        </p:nvCxnSpPr>
        <p:spPr>
          <a:xfrm>
            <a:off x="2411413" y="4221163"/>
            <a:ext cx="0" cy="155098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文本框 2">
            <a:extLst>
              <a:ext uri="{FF2B5EF4-FFF2-40B4-BE49-F238E27FC236}">
                <a16:creationId xmlns:a16="http://schemas.microsoft.com/office/drawing/2014/main" id="{4C123290-C3DC-0DAE-16F2-4742800891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93088" y="3083570"/>
            <a:ext cx="3546475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sym typeface="+mn-ea"/>
              </a:rPr>
              <a:t>示例：</a:t>
            </a:r>
            <a:endParaRPr lang="en-US" altLang="zh-CN" sz="180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>
                <a:sym typeface="+mn-ea"/>
              </a:rPr>
              <a:t>CREATE SELECTDEPUTY usproduct ( sales int ) SELECT name AS name, (price/7) AS usprice FROM product WHERE price&gt;5000;</a:t>
            </a:r>
            <a:endParaRPr lang="zh-CN" altLang="en-US" sz="1800"/>
          </a:p>
        </p:txBody>
      </p:sp>
      <p:sp>
        <p:nvSpPr>
          <p:cNvPr id="6" name="矩形 3">
            <a:extLst>
              <a:ext uri="{FF2B5EF4-FFF2-40B4-BE49-F238E27FC236}">
                <a16:creationId xmlns:a16="http://schemas.microsoft.com/office/drawing/2014/main" id="{BCA79DD5-0853-F5C1-4225-AF30983A123C}"/>
              </a:ext>
            </a:extLst>
          </p:cNvPr>
          <p:cNvSpPr/>
          <p:nvPr/>
        </p:nvSpPr>
        <p:spPr>
          <a:xfrm>
            <a:off x="628650" y="3619500"/>
            <a:ext cx="2808288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1100" dirty="0">
                <a:solidFill>
                  <a:schemeClr val="bg1"/>
                </a:solidFill>
              </a:rPr>
              <a:t>12.</a:t>
            </a:r>
            <a:r>
              <a:rPr lang="zh-CN" altLang="en-US" sz="1100" dirty="0">
                <a:solidFill>
                  <a:schemeClr val="bg1"/>
                </a:solidFill>
              </a:rPr>
              <a:t>匹配类名</a:t>
            </a:r>
          </a:p>
        </p:txBody>
      </p:sp>
      <p:sp>
        <p:nvSpPr>
          <p:cNvPr id="7" name="箭头: 下 4">
            <a:extLst>
              <a:ext uri="{FF2B5EF4-FFF2-40B4-BE49-F238E27FC236}">
                <a16:creationId xmlns:a16="http://schemas.microsoft.com/office/drawing/2014/main" id="{B208D4E3-959C-3106-9366-D758BE3F8E1F}"/>
              </a:ext>
            </a:extLst>
          </p:cNvPr>
          <p:cNvSpPr/>
          <p:nvPr/>
        </p:nvSpPr>
        <p:spPr>
          <a:xfrm>
            <a:off x="4572000" y="5126038"/>
            <a:ext cx="12065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dirty="0"/>
          </a:p>
        </p:txBody>
      </p:sp>
      <p:sp>
        <p:nvSpPr>
          <p:cNvPr id="8" name="矩形 5">
            <a:extLst>
              <a:ext uri="{FF2B5EF4-FFF2-40B4-BE49-F238E27FC236}">
                <a16:creationId xmlns:a16="http://schemas.microsoft.com/office/drawing/2014/main" id="{4977FBA9-35B1-17DA-D1EE-93A1E41B0204}"/>
              </a:ext>
            </a:extLst>
          </p:cNvPr>
          <p:cNvSpPr/>
          <p:nvPr/>
        </p:nvSpPr>
        <p:spPr>
          <a:xfrm>
            <a:off x="5040313" y="1651000"/>
            <a:ext cx="2808287" cy="447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1100" dirty="0">
                <a:solidFill>
                  <a:schemeClr val="bg1"/>
                </a:solidFill>
              </a:rPr>
              <a:t>13.</a:t>
            </a:r>
            <a:r>
              <a:rPr lang="zh-CN" altLang="en-US" sz="1100" dirty="0">
                <a:solidFill>
                  <a:schemeClr val="bg1"/>
                </a:solidFill>
              </a:rPr>
              <a:t>匹配布尔表达式（由属性名，括号，加减乘除，</a:t>
            </a:r>
            <a:r>
              <a:rPr lang="en-US" altLang="zh-CN" sz="1100" dirty="0">
                <a:solidFill>
                  <a:schemeClr val="bg1"/>
                </a:solidFill>
              </a:rPr>
              <a:t>&lt;,&gt;,=</a:t>
            </a:r>
            <a:r>
              <a:rPr lang="zh-CN" altLang="en-US" sz="1100" dirty="0">
                <a:solidFill>
                  <a:schemeClr val="bg1"/>
                </a:solidFill>
              </a:rPr>
              <a:t>组成的字符串）</a:t>
            </a:r>
          </a:p>
        </p:txBody>
      </p:sp>
      <p:cxnSp>
        <p:nvCxnSpPr>
          <p:cNvPr id="9" name="直接连接符 12">
            <a:extLst>
              <a:ext uri="{FF2B5EF4-FFF2-40B4-BE49-F238E27FC236}">
                <a16:creationId xmlns:a16="http://schemas.microsoft.com/office/drawing/2014/main" id="{A5831B3F-CF69-B4DF-E136-269D66CB7BDE}"/>
              </a:ext>
            </a:extLst>
          </p:cNvPr>
          <p:cNvCxnSpPr/>
          <p:nvPr/>
        </p:nvCxnSpPr>
        <p:spPr>
          <a:xfrm>
            <a:off x="376238" y="1676400"/>
            <a:ext cx="3352800" cy="0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13">
            <a:extLst>
              <a:ext uri="{FF2B5EF4-FFF2-40B4-BE49-F238E27FC236}">
                <a16:creationId xmlns:a16="http://schemas.microsoft.com/office/drawing/2014/main" id="{1E5053C1-6ADB-5A28-3ED8-167D3328DDBD}"/>
              </a:ext>
            </a:extLst>
          </p:cNvPr>
          <p:cNvCxnSpPr>
            <a:cxnSpLocks/>
          </p:cNvCxnSpPr>
          <p:nvPr/>
        </p:nvCxnSpPr>
        <p:spPr>
          <a:xfrm flipV="1">
            <a:off x="3729038" y="1676400"/>
            <a:ext cx="0" cy="862013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4">
            <a:extLst>
              <a:ext uri="{FF2B5EF4-FFF2-40B4-BE49-F238E27FC236}">
                <a16:creationId xmlns:a16="http://schemas.microsoft.com/office/drawing/2014/main" id="{A916979B-6C48-DFC2-DFD3-3C17D650B598}"/>
              </a:ext>
            </a:extLst>
          </p:cNvPr>
          <p:cNvCxnSpPr>
            <a:cxnSpLocks/>
          </p:cNvCxnSpPr>
          <p:nvPr/>
        </p:nvCxnSpPr>
        <p:spPr>
          <a:xfrm>
            <a:off x="376238" y="1676400"/>
            <a:ext cx="0" cy="862013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6">
            <a:extLst>
              <a:ext uri="{FF2B5EF4-FFF2-40B4-BE49-F238E27FC236}">
                <a16:creationId xmlns:a16="http://schemas.microsoft.com/office/drawing/2014/main" id="{66979F99-7CE7-1AD1-B1AE-9C25700EA047}"/>
              </a:ext>
            </a:extLst>
          </p:cNvPr>
          <p:cNvSpPr/>
          <p:nvPr/>
        </p:nvSpPr>
        <p:spPr>
          <a:xfrm>
            <a:off x="628650" y="2735263"/>
            <a:ext cx="2808288" cy="495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1100" dirty="0">
                <a:solidFill>
                  <a:schemeClr val="bg1"/>
                </a:solidFill>
              </a:rPr>
              <a:t>11.</a:t>
            </a:r>
            <a:r>
              <a:rPr lang="zh-CN" altLang="en-US" sz="1100" dirty="0">
                <a:solidFill>
                  <a:schemeClr val="bg1"/>
                </a:solidFill>
              </a:rPr>
              <a:t>匹配“</a:t>
            </a:r>
            <a:r>
              <a:rPr lang="en-US" altLang="zh-CN" sz="1100" dirty="0">
                <a:solidFill>
                  <a:schemeClr val="bg1"/>
                </a:solidFill>
              </a:rPr>
              <a:t>from</a:t>
            </a:r>
            <a:r>
              <a:rPr lang="zh-CN" altLang="en-US" sz="1100" dirty="0">
                <a:solidFill>
                  <a:schemeClr val="bg1"/>
                </a:solidFill>
              </a:rPr>
              <a:t>”</a:t>
            </a:r>
            <a:r>
              <a:rPr lang="zh-CN" altLang="en-US" sz="110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字符</a:t>
            </a:r>
            <a:r>
              <a:rPr lang="zh-CN" altLang="en-US" sz="1100" dirty="0">
                <a:solidFill>
                  <a:schemeClr val="bg1"/>
                </a:solidFill>
              </a:rPr>
              <a:t>串</a:t>
            </a:r>
          </a:p>
        </p:txBody>
      </p:sp>
      <p:sp>
        <p:nvSpPr>
          <p:cNvPr id="13" name="文本框 17">
            <a:extLst>
              <a:ext uri="{FF2B5EF4-FFF2-40B4-BE49-F238E27FC236}">
                <a16:creationId xmlns:a16="http://schemas.microsoft.com/office/drawing/2014/main" id="{B5F459F9-2FE6-C9C6-98DA-A11E8342C515}"/>
              </a:ext>
            </a:extLst>
          </p:cNvPr>
          <p:cNvSpPr txBox="1"/>
          <p:nvPr/>
        </p:nvSpPr>
        <p:spPr>
          <a:xfrm>
            <a:off x="650875" y="5151438"/>
            <a:ext cx="7127875" cy="1477962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/>
              <a:t>数据结构</a:t>
            </a:r>
            <a:r>
              <a:rPr lang="zh-CN" altLang="en-US"/>
              <a:t>：</a:t>
            </a:r>
            <a:r>
              <a:rPr lang="en-US" altLang="zh-CN"/>
              <a:t>CreateDeputyStmt</a:t>
            </a:r>
          </a:p>
          <a:p>
            <a:pPr>
              <a:defRPr/>
            </a:pPr>
            <a:r>
              <a:rPr lang="en-US" altLang="zh-CN"/>
              <a:t>String NodeTag</a:t>
            </a:r>
            <a:r>
              <a:rPr lang="zh-CN" altLang="en-US"/>
              <a:t>； </a:t>
            </a:r>
            <a:r>
              <a:rPr lang="en-US" altLang="zh-CN"/>
              <a:t>String classname</a:t>
            </a:r>
            <a:r>
              <a:rPr lang="zh-CN" altLang="en-US"/>
              <a:t>；</a:t>
            </a:r>
            <a:endParaRPr lang="en-US" altLang="zh-CN"/>
          </a:p>
          <a:p>
            <a:pPr>
              <a:defRPr/>
            </a:pPr>
            <a:r>
              <a:rPr lang="en-US" altLang="zh-CN"/>
              <a:t>String orginclass; ArrayList&lt;Relattr&gt; relattrs;</a:t>
            </a:r>
          </a:p>
          <a:p>
            <a:pPr>
              <a:defRPr/>
            </a:pPr>
            <a:r>
              <a:rPr lang="en-US" altLang="zh-CN"/>
              <a:t>ArrayList&lt;deputyattr&gt; deputattrs;</a:t>
            </a:r>
          </a:p>
          <a:p>
            <a:pPr>
              <a:defRPr/>
            </a:pPr>
            <a:r>
              <a:rPr lang="en-US" altLang="zh-CN"/>
              <a:t>String deputyrule; </a:t>
            </a:r>
          </a:p>
        </p:txBody>
      </p:sp>
      <p:sp>
        <p:nvSpPr>
          <p:cNvPr id="14" name="矩形 18">
            <a:extLst>
              <a:ext uri="{FF2B5EF4-FFF2-40B4-BE49-F238E27FC236}">
                <a16:creationId xmlns:a16="http://schemas.microsoft.com/office/drawing/2014/main" id="{72A48B94-1442-A436-B6A5-D1DB09352FC1}"/>
              </a:ext>
            </a:extLst>
          </p:cNvPr>
          <p:cNvSpPr/>
          <p:nvPr/>
        </p:nvSpPr>
        <p:spPr>
          <a:xfrm>
            <a:off x="663575" y="1754188"/>
            <a:ext cx="2808288" cy="563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1100" dirty="0">
                <a:solidFill>
                  <a:schemeClr val="bg1"/>
                </a:solidFill>
              </a:rPr>
              <a:t>10.</a:t>
            </a:r>
            <a:r>
              <a:rPr lang="zh-CN" altLang="en-US" sz="1100" dirty="0">
                <a:solidFill>
                  <a:schemeClr val="bg1"/>
                </a:solidFill>
              </a:rPr>
              <a:t>尝试匹配属性名或表达式串（属性名和括号，加减乘除的组合）字符串</a:t>
            </a:r>
            <a:r>
              <a:rPr lang="en-US" altLang="zh-CN" sz="1100" dirty="0">
                <a:solidFill>
                  <a:schemeClr val="bg1"/>
                </a:solidFill>
              </a:rPr>
              <a:t>”AS”</a:t>
            </a:r>
            <a:r>
              <a:rPr lang="zh-CN" altLang="en-US" sz="1100" dirty="0">
                <a:solidFill>
                  <a:schemeClr val="bg1"/>
                </a:solidFill>
              </a:rPr>
              <a:t>，属性名</a:t>
            </a:r>
            <a:endParaRPr lang="en-US" altLang="zh-CN" sz="1100" dirty="0">
              <a:solidFill>
                <a:schemeClr val="bg1"/>
              </a:solidFill>
            </a:endParaRPr>
          </a:p>
        </p:txBody>
      </p:sp>
      <p:cxnSp>
        <p:nvCxnSpPr>
          <p:cNvPr id="15" name="直接连接符 26">
            <a:extLst>
              <a:ext uri="{FF2B5EF4-FFF2-40B4-BE49-F238E27FC236}">
                <a16:creationId xmlns:a16="http://schemas.microsoft.com/office/drawing/2014/main" id="{16684D2C-27D7-1D75-2D61-C70910F1BC5A}"/>
              </a:ext>
            </a:extLst>
          </p:cNvPr>
          <p:cNvCxnSpPr/>
          <p:nvPr/>
        </p:nvCxnSpPr>
        <p:spPr>
          <a:xfrm>
            <a:off x="376238" y="2538413"/>
            <a:ext cx="3352800" cy="0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27">
            <a:extLst>
              <a:ext uri="{FF2B5EF4-FFF2-40B4-BE49-F238E27FC236}">
                <a16:creationId xmlns:a16="http://schemas.microsoft.com/office/drawing/2014/main" id="{D77AC8ED-3E63-065E-673A-13231C2F67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4575" y="2108200"/>
            <a:ext cx="1225550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100">
                <a:solidFill>
                  <a:srgbClr val="FF0000"/>
                </a:solidFill>
              </a:rPr>
              <a:t>尝试匹配</a:t>
            </a:r>
            <a:r>
              <a:rPr lang="en-US" altLang="zh-CN" sz="1100">
                <a:solidFill>
                  <a:srgbClr val="FF0000"/>
                </a:solidFill>
              </a:rPr>
              <a:t>0</a:t>
            </a:r>
            <a:r>
              <a:rPr lang="zh-CN" altLang="en-US" sz="1100">
                <a:solidFill>
                  <a:srgbClr val="FF0000"/>
                </a:solidFill>
              </a:rPr>
              <a:t>次或无限次</a:t>
            </a:r>
          </a:p>
        </p:txBody>
      </p:sp>
      <p:sp>
        <p:nvSpPr>
          <p:cNvPr id="17" name="箭头: 下 28">
            <a:extLst>
              <a:ext uri="{FF2B5EF4-FFF2-40B4-BE49-F238E27FC236}">
                <a16:creationId xmlns:a16="http://schemas.microsoft.com/office/drawing/2014/main" id="{16D09861-F7CF-80DE-2DBF-12FC0F2BFBC0}"/>
              </a:ext>
            </a:extLst>
          </p:cNvPr>
          <p:cNvSpPr/>
          <p:nvPr/>
        </p:nvSpPr>
        <p:spPr>
          <a:xfrm>
            <a:off x="1931988" y="2428875"/>
            <a:ext cx="12065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dirty="0"/>
          </a:p>
        </p:txBody>
      </p:sp>
      <p:sp>
        <p:nvSpPr>
          <p:cNvPr id="18" name="箭头: 下 29">
            <a:extLst>
              <a:ext uri="{FF2B5EF4-FFF2-40B4-BE49-F238E27FC236}">
                <a16:creationId xmlns:a16="http://schemas.microsoft.com/office/drawing/2014/main" id="{699C90AC-EA44-779F-5DC4-6DDBB56B9AC9}"/>
              </a:ext>
            </a:extLst>
          </p:cNvPr>
          <p:cNvSpPr/>
          <p:nvPr/>
        </p:nvSpPr>
        <p:spPr>
          <a:xfrm>
            <a:off x="1947863" y="3335338"/>
            <a:ext cx="12065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dirty="0"/>
          </a:p>
        </p:txBody>
      </p:sp>
      <p:cxnSp>
        <p:nvCxnSpPr>
          <p:cNvPr id="19" name="直接箭头连接符 30">
            <a:extLst>
              <a:ext uri="{FF2B5EF4-FFF2-40B4-BE49-F238E27FC236}">
                <a16:creationId xmlns:a16="http://schemas.microsoft.com/office/drawing/2014/main" id="{D23044A1-A6F5-330B-6147-E6C28D9A14F8}"/>
              </a:ext>
            </a:extLst>
          </p:cNvPr>
          <p:cNvCxnSpPr>
            <a:cxnSpLocks/>
          </p:cNvCxnSpPr>
          <p:nvPr/>
        </p:nvCxnSpPr>
        <p:spPr>
          <a:xfrm flipV="1">
            <a:off x="3584575" y="1874838"/>
            <a:ext cx="1317625" cy="1914525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文本框 34">
            <a:extLst>
              <a:ext uri="{FF2B5EF4-FFF2-40B4-BE49-F238E27FC236}">
                <a16:creationId xmlns:a16="http://schemas.microsoft.com/office/drawing/2014/main" id="{ABFB85CE-61F0-A2B7-C126-5BCBF1C402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313" y="4879975"/>
            <a:ext cx="135255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92D050"/>
                </a:solidFill>
              </a:rPr>
              <a:t>赋予</a:t>
            </a:r>
            <a:r>
              <a:rPr lang="en-US" altLang="zh-CN" sz="1200">
                <a:solidFill>
                  <a:srgbClr val="92D050"/>
                </a:solidFill>
              </a:rPr>
              <a:t>orginclass</a:t>
            </a:r>
            <a:endParaRPr lang="zh-CN" altLang="en-US" sz="1200">
              <a:solidFill>
                <a:srgbClr val="92D050"/>
              </a:solidFill>
            </a:endParaRPr>
          </a:p>
        </p:txBody>
      </p:sp>
      <p:sp>
        <p:nvSpPr>
          <p:cNvPr id="21" name="文本框 41">
            <a:extLst>
              <a:ext uri="{FF2B5EF4-FFF2-40B4-BE49-F238E27FC236}">
                <a16:creationId xmlns:a16="http://schemas.microsoft.com/office/drawing/2014/main" id="{0405082B-04A0-70F7-29A4-E278EAFF9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8363" y="2746375"/>
            <a:ext cx="13525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92D050"/>
                </a:solidFill>
              </a:rPr>
              <a:t>赋予</a:t>
            </a:r>
            <a:r>
              <a:rPr lang="en-US" altLang="zh-CN" sz="1200">
                <a:solidFill>
                  <a:srgbClr val="92D050"/>
                </a:solidFill>
              </a:rPr>
              <a:t>deputyrule</a:t>
            </a:r>
            <a:endParaRPr lang="zh-CN" altLang="en-US" sz="120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65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8DE5A-0E84-39DE-66B4-4A261FD0B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查询</a:t>
            </a:r>
            <a:endParaRPr dirty="0"/>
          </a:p>
        </p:txBody>
      </p:sp>
      <p:sp>
        <p:nvSpPr>
          <p:cNvPr id="3" name="矩形 1">
            <a:extLst>
              <a:ext uri="{FF2B5EF4-FFF2-40B4-BE49-F238E27FC236}">
                <a16:creationId xmlns:a16="http://schemas.microsoft.com/office/drawing/2014/main" id="{6ACAC676-A8FF-6DA7-F62C-8D9DA3F409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1125538"/>
            <a:ext cx="6769100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directselect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 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dattr_s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attr_s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expr_s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value_s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cond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;}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{(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expr_s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expression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zh-CN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new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altLang="zh-CN" sz="1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switchrule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zh-CN" sz="1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expr_s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;}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dattr_s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dattr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deputyname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dattr_s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createselstmt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deputyattrs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add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);}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(&lt;</a:t>
            </a: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COMMA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&gt; 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expr_s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expression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zh-CN" sz="1000" b="1" dirty="0">
                <a:solidFill>
                  <a:srgbClr val="800000"/>
                </a:solidFill>
                <a:latin typeface="Consolas" panose="020B0609020204030204" pitchFamily="49" charset="0"/>
              </a:rPr>
              <a:t>new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altLang="zh-CN" sz="1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switchrule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zh-CN" sz="1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expr_s</a:t>
            </a:r>
            <a:r>
              <a:rPr lang="en-US" altLang="zh-CN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;}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AS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dattr_s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dattr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deputyname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dattr_s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createselstmt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deputyattrs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add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deputyattr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);})*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zh-CN" sz="1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classname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createselstmt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originname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cond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1000" dirty="0">
                <a:solidFill>
                  <a:srgbClr val="800000"/>
                </a:solidFill>
                <a:latin typeface="Consolas" panose="020B0609020204030204" pitchFamily="49" charset="0"/>
              </a:rPr>
              <a:t>condition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createselstmt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whereclause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zh-CN" sz="1000" dirty="0" err="1">
                <a:solidFill>
                  <a:srgbClr val="800000"/>
                </a:solidFill>
                <a:latin typeface="Consolas" panose="020B0609020204030204" pitchFamily="49" charset="0"/>
              </a:rPr>
              <a:t>cond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文本框 1">
            <a:extLst>
              <a:ext uri="{FF2B5EF4-FFF2-40B4-BE49-F238E27FC236}">
                <a16:creationId xmlns:a16="http://schemas.microsoft.com/office/drawing/2014/main" id="{E94192EE-3601-6F9E-B79F-1572993D9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4350" y="2495550"/>
            <a:ext cx="17287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FF0000"/>
                </a:solidFill>
              </a:rPr>
              <a:t>匹配切换表达式</a:t>
            </a:r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64FDF260-0F7B-D523-4D44-6F09DC4FBF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373688"/>
            <a:ext cx="7056438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1800" dirty="0">
                <a:sym typeface="+mn-ea"/>
              </a:rPr>
              <a:t>CREATE SELECTDEPUTY </a:t>
            </a:r>
            <a:r>
              <a:rPr lang="en-US" altLang="zh-CN" sz="1800" dirty="0" err="1">
                <a:sym typeface="+mn-ea"/>
              </a:rPr>
              <a:t>usproduct</a:t>
            </a:r>
            <a:r>
              <a:rPr lang="en-US" altLang="zh-CN" sz="1800" dirty="0">
                <a:sym typeface="+mn-ea"/>
              </a:rPr>
              <a:t> ( sales int ) SELECT </a:t>
            </a:r>
            <a:r>
              <a:rPr lang="en-US" altLang="zh-CN" sz="1800" dirty="0">
                <a:solidFill>
                  <a:srgbClr val="FFC000"/>
                </a:solidFill>
                <a:sym typeface="+mn-ea"/>
              </a:rPr>
              <a:t>name</a:t>
            </a:r>
            <a:r>
              <a:rPr lang="en-US" altLang="zh-CN" sz="1800" dirty="0">
                <a:sym typeface="+mn-ea"/>
              </a:rPr>
              <a:t> AS </a:t>
            </a:r>
            <a:r>
              <a:rPr lang="en-US" altLang="zh-CN" sz="1800" dirty="0">
                <a:solidFill>
                  <a:srgbClr val="92D050"/>
                </a:solidFill>
                <a:sym typeface="+mn-ea"/>
              </a:rPr>
              <a:t>name</a:t>
            </a:r>
            <a:r>
              <a:rPr lang="en-US" altLang="zh-CN" sz="1800" dirty="0">
                <a:sym typeface="+mn-ea"/>
              </a:rPr>
              <a:t>, </a:t>
            </a:r>
            <a:r>
              <a:rPr lang="en-US" altLang="zh-CN" sz="1800" dirty="0">
                <a:solidFill>
                  <a:srgbClr val="FFC000"/>
                </a:solidFill>
                <a:sym typeface="+mn-ea"/>
              </a:rPr>
              <a:t>(price/7)</a:t>
            </a:r>
            <a:r>
              <a:rPr lang="en-US" altLang="zh-CN" sz="1800" dirty="0">
                <a:sym typeface="+mn-ea"/>
              </a:rPr>
              <a:t> AS </a:t>
            </a:r>
            <a:r>
              <a:rPr lang="en-US" altLang="zh-CN" sz="1800" dirty="0" err="1">
                <a:solidFill>
                  <a:srgbClr val="92D050"/>
                </a:solidFill>
                <a:sym typeface="+mn-ea"/>
              </a:rPr>
              <a:t>usprice</a:t>
            </a:r>
            <a:r>
              <a:rPr lang="en-US" altLang="zh-CN" sz="1800" dirty="0">
                <a:sym typeface="+mn-ea"/>
              </a:rPr>
              <a:t> FROM </a:t>
            </a:r>
            <a:r>
              <a:rPr lang="en-US" altLang="zh-CN" sz="1800" dirty="0">
                <a:solidFill>
                  <a:srgbClr val="0070C0"/>
                </a:solidFill>
                <a:sym typeface="+mn-ea"/>
              </a:rPr>
              <a:t>product</a:t>
            </a:r>
            <a:r>
              <a:rPr lang="en-US" altLang="zh-CN" sz="1800" dirty="0">
                <a:sym typeface="+mn-ea"/>
              </a:rPr>
              <a:t> WHERE </a:t>
            </a:r>
            <a:r>
              <a:rPr lang="en-US" altLang="zh-CN" sz="1800" dirty="0">
                <a:solidFill>
                  <a:srgbClr val="7030A0"/>
                </a:solidFill>
                <a:sym typeface="+mn-ea"/>
              </a:rPr>
              <a:t>price&gt;5000</a:t>
            </a:r>
            <a:r>
              <a:rPr lang="en-US" altLang="zh-CN" sz="1800" dirty="0">
                <a:sym typeface="+mn-ea"/>
              </a:rPr>
              <a:t>;</a:t>
            </a:r>
            <a:endParaRPr lang="zh-CN" altLang="en-US" sz="1800" dirty="0"/>
          </a:p>
          <a:p>
            <a:pPr>
              <a:spcBef>
                <a:spcPct val="0"/>
              </a:spcBef>
              <a:buFontTx/>
              <a:buNone/>
            </a:pPr>
            <a:endParaRPr lang="zh-CN" altLang="en-US" sz="1800" dirty="0"/>
          </a:p>
        </p:txBody>
      </p:sp>
      <p:sp>
        <p:nvSpPr>
          <p:cNvPr id="6" name="文本框 6">
            <a:extLst>
              <a:ext uri="{FF2B5EF4-FFF2-40B4-BE49-F238E27FC236}">
                <a16:creationId xmlns:a16="http://schemas.microsoft.com/office/drawing/2014/main" id="{4E637AB2-D69C-AA5F-BA91-DC62C0FD05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4375" y="2957513"/>
            <a:ext cx="23399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FF0000"/>
                </a:solidFill>
              </a:rPr>
              <a:t>匹配虚属性名字</a:t>
            </a:r>
          </a:p>
        </p:txBody>
      </p:sp>
      <p:sp>
        <p:nvSpPr>
          <p:cNvPr id="7" name="文本框 7">
            <a:extLst>
              <a:ext uri="{FF2B5EF4-FFF2-40B4-BE49-F238E27FC236}">
                <a16:creationId xmlns:a16="http://schemas.microsoft.com/office/drawing/2014/main" id="{864CE95D-1D67-A989-AFC4-466EE34D23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0138" y="3557588"/>
            <a:ext cx="290195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FF0000"/>
                </a:solidFill>
              </a:rPr>
              <a:t>带上“</a:t>
            </a:r>
            <a:r>
              <a:rPr lang="en-US" altLang="zh-CN" sz="1200">
                <a:solidFill>
                  <a:srgbClr val="FF0000"/>
                </a:solidFill>
              </a:rPr>
              <a:t>,</a:t>
            </a:r>
            <a:r>
              <a:rPr lang="zh-CN" altLang="en-US" sz="1200">
                <a:solidFill>
                  <a:srgbClr val="FF0000"/>
                </a:solidFill>
              </a:rPr>
              <a:t>”重复上述匹配过程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BFA1874-8C10-BC28-CF38-95628E6183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5150" y="3962400"/>
            <a:ext cx="290195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 dirty="0">
                <a:solidFill>
                  <a:srgbClr val="FF0000"/>
                </a:solidFill>
              </a:rPr>
              <a:t>匹配字符串“</a:t>
            </a:r>
            <a:r>
              <a:rPr lang="en-US" altLang="zh-CN" sz="1200" dirty="0">
                <a:solidFill>
                  <a:srgbClr val="FF0000"/>
                </a:solidFill>
              </a:rPr>
              <a:t>from</a:t>
            </a:r>
            <a:r>
              <a:rPr lang="zh-CN" altLang="en-US" sz="1200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9" name="文本框 6">
            <a:extLst>
              <a:ext uri="{FF2B5EF4-FFF2-40B4-BE49-F238E27FC236}">
                <a16:creationId xmlns:a16="http://schemas.microsoft.com/office/drawing/2014/main" id="{8F0865D5-4F10-17A4-4131-6A4278F24B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1913" y="2728913"/>
            <a:ext cx="233997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FF0000"/>
                </a:solidFill>
              </a:rPr>
              <a:t>匹配</a:t>
            </a:r>
            <a:r>
              <a:rPr lang="en-US" altLang="zh-CN" sz="1200">
                <a:solidFill>
                  <a:srgbClr val="FF0000"/>
                </a:solidFill>
              </a:rPr>
              <a:t>AS</a:t>
            </a:r>
            <a:r>
              <a:rPr lang="zh-CN" altLang="en-US" sz="1200">
                <a:solidFill>
                  <a:srgbClr val="FF0000"/>
                </a:solidFill>
              </a:rPr>
              <a:t>字符串</a:t>
            </a:r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D92EB896-DE68-A371-0922-B019C7CAF7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4375" y="4327525"/>
            <a:ext cx="29019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FF0000"/>
                </a:solidFill>
              </a:rPr>
              <a:t>匹配字符串“</a:t>
            </a:r>
            <a:r>
              <a:rPr lang="en-US" altLang="zh-CN" sz="1200">
                <a:solidFill>
                  <a:srgbClr val="FF0000"/>
                </a:solidFill>
              </a:rPr>
              <a:t>where</a:t>
            </a:r>
            <a:r>
              <a:rPr lang="zh-CN" altLang="en-US" sz="120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11" name="文本框 7">
            <a:extLst>
              <a:ext uri="{FF2B5EF4-FFF2-40B4-BE49-F238E27FC236}">
                <a16:creationId xmlns:a16="http://schemas.microsoft.com/office/drawing/2014/main" id="{96B00ABA-6EAB-3DA9-B01E-308B13507E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2313" y="4159250"/>
            <a:ext cx="29019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FF0000"/>
                </a:solidFill>
              </a:rPr>
              <a:t>匹配类名</a:t>
            </a:r>
          </a:p>
        </p:txBody>
      </p:sp>
      <p:sp>
        <p:nvSpPr>
          <p:cNvPr id="12" name="文本框 7">
            <a:extLst>
              <a:ext uri="{FF2B5EF4-FFF2-40B4-BE49-F238E27FC236}">
                <a16:creationId xmlns:a16="http://schemas.microsoft.com/office/drawing/2014/main" id="{9B7BB8D0-2BD1-7B4F-A4FB-0EEE076BD2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86288" y="4573588"/>
            <a:ext cx="29019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FF0000"/>
                </a:solidFill>
              </a:rPr>
              <a:t>匹配字符串布尔表达式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7FA824-CA6E-45FF-AC0B-1539FC200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1054"/>
            <a:ext cx="12192000" cy="30558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585FF4A-02D9-E3CB-4B4B-1761961BA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0399" y="1134484"/>
            <a:ext cx="4382814" cy="488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2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9BBCF-3DC9-33D3-C397-47D38FFE1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删除类</a:t>
            </a:r>
            <a:endParaRPr dirty="0"/>
          </a:p>
        </p:txBody>
      </p:sp>
      <p:sp>
        <p:nvSpPr>
          <p:cNvPr id="4" name="文本框 9">
            <a:extLst>
              <a:ext uri="{FF2B5EF4-FFF2-40B4-BE49-F238E27FC236}">
                <a16:creationId xmlns:a16="http://schemas.microsoft.com/office/drawing/2014/main" id="{D9FDF96E-69FA-7907-CD60-1DEC5FCE4C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4375" y="1936008"/>
            <a:ext cx="466407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标准格式：</a:t>
            </a:r>
            <a:endParaRPr lang="en-US" altLang="zh-CN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DROP CLASS&lt;class_name&gt;</a:t>
            </a:r>
            <a:endParaRPr lang="zh-CN" altLang="en-US" sz="1800"/>
          </a:p>
        </p:txBody>
      </p:sp>
      <p:sp>
        <p:nvSpPr>
          <p:cNvPr id="5" name="文本框 10">
            <a:extLst>
              <a:ext uri="{FF2B5EF4-FFF2-40B4-BE49-F238E27FC236}">
                <a16:creationId xmlns:a16="http://schemas.microsoft.com/office/drawing/2014/main" id="{68639120-6FCD-A242-3A63-ADA684270A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4375" y="2593233"/>
            <a:ext cx="34734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sym typeface="+mn-ea"/>
              </a:rPr>
              <a:t>示例：</a:t>
            </a:r>
            <a:endParaRPr lang="en-US" altLang="zh-CN" sz="180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>
                <a:sym typeface="+mn-ea"/>
              </a:rPr>
              <a:t>DROP CLASS singer</a:t>
            </a:r>
            <a:r>
              <a:rPr lang="zh-CN" altLang="en-US" sz="1800">
                <a:sym typeface="+mn-ea"/>
              </a:rPr>
              <a:t>；</a:t>
            </a:r>
            <a:endParaRPr lang="zh-CN" altLang="en-US" sz="1800"/>
          </a:p>
        </p:txBody>
      </p:sp>
      <p:sp>
        <p:nvSpPr>
          <p:cNvPr id="6" name="文本框 11">
            <a:extLst>
              <a:ext uri="{FF2B5EF4-FFF2-40B4-BE49-F238E27FC236}">
                <a16:creationId xmlns:a16="http://schemas.microsoft.com/office/drawing/2014/main" id="{868D0D26-7641-3F03-A6CC-2856A81615F2}"/>
              </a:ext>
            </a:extLst>
          </p:cNvPr>
          <p:cNvSpPr txBox="1"/>
          <p:nvPr/>
        </p:nvSpPr>
        <p:spPr>
          <a:xfrm>
            <a:off x="1175575" y="3425083"/>
            <a:ext cx="5002213" cy="923925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/>
              <a:t>数据结构：</a:t>
            </a:r>
            <a:r>
              <a:rPr lang="en-US" altLang="zh-CN"/>
              <a:t>DropStmt</a:t>
            </a:r>
          </a:p>
          <a:p>
            <a:pPr>
              <a:defRPr/>
            </a:pPr>
            <a:r>
              <a:rPr lang="en-US" altLang="zh-CN"/>
              <a:t>String NodeTag</a:t>
            </a:r>
            <a:r>
              <a:rPr lang="zh-CN" altLang="en-US"/>
              <a:t>； </a:t>
            </a:r>
            <a:r>
              <a:rPr lang="en-US" altLang="zh-CN"/>
              <a:t>-&gt;drop</a:t>
            </a:r>
          </a:p>
          <a:p>
            <a:pPr>
              <a:defRPr/>
            </a:pPr>
            <a:r>
              <a:rPr lang="en-US" altLang="zh-CN"/>
              <a:t>String classname</a:t>
            </a:r>
            <a:r>
              <a:rPr lang="zh-CN" altLang="en-US"/>
              <a:t>；</a:t>
            </a:r>
            <a:r>
              <a:rPr lang="en-US" altLang="zh-CN"/>
              <a:t>-&gt; singer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29BA07-86D2-D53B-34E5-AA0652BC3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434" y="1242798"/>
            <a:ext cx="6616371" cy="191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74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2DB20-F754-4CD1-3617-FA35D66E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插入对象</a:t>
            </a:r>
            <a:endParaRPr dirty="0"/>
          </a:p>
        </p:txBody>
      </p:sp>
      <p:sp>
        <p:nvSpPr>
          <p:cNvPr id="4" name="文本框 6">
            <a:extLst>
              <a:ext uri="{FF2B5EF4-FFF2-40B4-BE49-F238E27FC236}">
                <a16:creationId xmlns:a16="http://schemas.microsoft.com/office/drawing/2014/main" id="{CE977AB6-DEB7-ADC9-9F4B-70FF703DD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413" y="2034061"/>
            <a:ext cx="835342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Courier New" panose="02070309020205020404" pitchFamily="49" charset="0"/>
                <a:sym typeface="+mn-ea"/>
              </a:rPr>
              <a:t>标准格式：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>
                <a:latin typeface="Courier New" panose="02070309020205020404" pitchFamily="49" charset="0"/>
                <a:sym typeface="+mn-ea"/>
              </a:rPr>
              <a:t>INSERT INTO &lt;class_name&gt; &lt;target_attrs_list&gt;</a:t>
            </a:r>
            <a:r>
              <a:rPr lang="en-US" altLang="zh-CN" sz="180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1800">
                <a:latin typeface="Courier New" panose="02070309020205020404" pitchFamily="49" charset="0"/>
                <a:sym typeface="+mn-ea"/>
              </a:rPr>
              <a:t>VALUES(&lt;value_list&gt;);</a:t>
            </a:r>
            <a:endParaRPr lang="zh-CN" altLang="en-US" sz="1800">
              <a:latin typeface="Courier New" panose="02070309020205020404" pitchFamily="49" charset="0"/>
              <a:cs typeface="Courier New" panose="02070309020205020404" pitchFamily="49" charset="0"/>
              <a:sym typeface="+mn-ea"/>
            </a:endParaRPr>
          </a:p>
        </p:txBody>
      </p:sp>
      <p:sp>
        <p:nvSpPr>
          <p:cNvPr id="5" name="文本框 7">
            <a:extLst>
              <a:ext uri="{FF2B5EF4-FFF2-40B4-BE49-F238E27FC236}">
                <a16:creationId xmlns:a16="http://schemas.microsoft.com/office/drawing/2014/main" id="{8378384B-E0C1-B3B0-4429-120A21566C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413" y="2956399"/>
            <a:ext cx="886460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sym typeface="+mn-ea"/>
              </a:rPr>
              <a:t>示例：</a:t>
            </a:r>
            <a:endParaRPr lang="en-US" altLang="zh-CN" sz="180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>
                <a:sym typeface="+mn-ea"/>
              </a:rPr>
              <a:t>INSERT INTO product ( id , name , price ) VALUES ( 1 , "mac" , 14000 );</a:t>
            </a:r>
            <a:endParaRPr lang="zh-CN" altLang="en-US" sz="1800"/>
          </a:p>
        </p:txBody>
      </p:sp>
      <p:sp>
        <p:nvSpPr>
          <p:cNvPr id="6" name="文本框 8">
            <a:extLst>
              <a:ext uri="{FF2B5EF4-FFF2-40B4-BE49-F238E27FC236}">
                <a16:creationId xmlns:a16="http://schemas.microsoft.com/office/drawing/2014/main" id="{4C1D7B6F-1D71-93C0-9961-4D6541A2FD01}"/>
              </a:ext>
            </a:extLst>
          </p:cNvPr>
          <p:cNvSpPr txBox="1"/>
          <p:nvPr/>
        </p:nvSpPr>
        <p:spPr>
          <a:xfrm>
            <a:off x="456438" y="3846986"/>
            <a:ext cx="6911975" cy="1477963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/>
              <a:t>数据结构：</a:t>
            </a:r>
            <a:r>
              <a:rPr lang="en-US" altLang="zh-CN"/>
              <a:t>InsertStmt</a:t>
            </a:r>
          </a:p>
          <a:p>
            <a:pPr>
              <a:defRPr/>
            </a:pPr>
            <a:r>
              <a:rPr lang="en-US" altLang="zh-CN"/>
              <a:t>String NodeTag</a:t>
            </a:r>
            <a:r>
              <a:rPr lang="zh-CN" altLang="en-US"/>
              <a:t>； </a:t>
            </a:r>
            <a:r>
              <a:rPr lang="en-US" altLang="zh-CN"/>
              <a:t>-&gt;insert</a:t>
            </a:r>
          </a:p>
          <a:p>
            <a:pPr>
              <a:defRPr/>
            </a:pPr>
            <a:r>
              <a:rPr lang="en-US" altLang="zh-CN"/>
              <a:t>String classname</a:t>
            </a:r>
            <a:r>
              <a:rPr lang="zh-CN" altLang="en-US"/>
              <a:t>；</a:t>
            </a:r>
            <a:r>
              <a:rPr lang="en-US" altLang="zh-CN"/>
              <a:t>-&gt; product</a:t>
            </a:r>
          </a:p>
          <a:p>
            <a:pPr>
              <a:defRPr/>
            </a:pPr>
            <a:r>
              <a:rPr lang="en-US" altLang="zh-CN"/>
              <a:t>ArrayList&lt;String&gt; attrnames; -&gt; id   name  price</a:t>
            </a:r>
          </a:p>
          <a:p>
            <a:pPr>
              <a:defRPr/>
            </a:pPr>
            <a:r>
              <a:rPr lang="en-US" altLang="zh-CN"/>
              <a:t>ArrayList&lt;String&gt; attrvalues;   -&gt;1 mac 14000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C49C04-1286-16E2-C21F-36BD1D36F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940" y="3735992"/>
            <a:ext cx="4467258" cy="291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87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6F0F7-B01F-2BA0-0D7B-C614027C3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删除对象</a:t>
            </a:r>
            <a:endParaRPr dirty="0"/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3FFA9577-38F9-1A54-AD3E-5E24946C49F9}"/>
              </a:ext>
            </a:extLst>
          </p:cNvPr>
          <p:cNvSpPr txBox="1"/>
          <p:nvPr/>
        </p:nvSpPr>
        <p:spPr>
          <a:xfrm>
            <a:off x="585814" y="3360099"/>
            <a:ext cx="6911975" cy="1200150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dirty="0"/>
              <a:t>数据结构：</a:t>
            </a:r>
            <a:r>
              <a:rPr lang="en-US" altLang="zh-CN" dirty="0" err="1"/>
              <a:t>deleteStmt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type</a:t>
            </a:r>
            <a:r>
              <a:rPr lang="zh-CN" altLang="en-US" dirty="0"/>
              <a:t>； </a:t>
            </a:r>
            <a:r>
              <a:rPr lang="en-US" altLang="zh-CN" dirty="0"/>
              <a:t>-&gt;delete</a:t>
            </a:r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classname</a:t>
            </a:r>
            <a:r>
              <a:rPr lang="zh-CN" altLang="en-US" dirty="0"/>
              <a:t>；</a:t>
            </a:r>
            <a:r>
              <a:rPr lang="en-US" altLang="zh-CN" dirty="0"/>
              <a:t>-&gt; product</a:t>
            </a:r>
          </a:p>
          <a:p>
            <a:pPr>
              <a:defRPr/>
            </a:pPr>
            <a:r>
              <a:rPr lang="en-US" altLang="zh-CN" dirty="0" err="1"/>
              <a:t>Whereclause</a:t>
            </a:r>
            <a:r>
              <a:rPr lang="en-US" altLang="zh-CN" dirty="0"/>
              <a:t> -&gt; name=“mi”</a:t>
            </a:r>
            <a:endParaRPr lang="zh-CN" altLang="en-US" dirty="0"/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A3912D53-7F08-8FC5-75D8-949C1D757C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976" y="1763074"/>
            <a:ext cx="91582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标准格式：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>
                <a:latin typeface="Courier New" panose="02070309020205020404" pitchFamily="49" charset="0"/>
                <a:sym typeface="+mn-ea"/>
              </a:rPr>
              <a:t>DELETE FROM &lt;class_name&gt; [&lt;where_stmt&gt;];</a:t>
            </a:r>
            <a:endParaRPr lang="zh-CN" altLang="en-US" sz="1800"/>
          </a:p>
        </p:txBody>
      </p:sp>
      <p:sp>
        <p:nvSpPr>
          <p:cNvPr id="6" name="文本框 4">
            <a:extLst>
              <a:ext uri="{FF2B5EF4-FFF2-40B4-BE49-F238E27FC236}">
                <a16:creationId xmlns:a16="http://schemas.microsoft.com/office/drawing/2014/main" id="{C61A6EC7-E17C-213C-796C-0CDB143D40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976" y="2561587"/>
            <a:ext cx="1103788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sym typeface="+mn-ea"/>
              </a:rPr>
              <a:t>示例：</a:t>
            </a:r>
            <a:endParaRPr lang="en-US" altLang="zh-CN" sz="180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>
                <a:sym typeface="+mn-ea"/>
              </a:rPr>
              <a:t>DELETE FROM product WHERE name="mi" ;</a:t>
            </a:r>
            <a:endParaRPr lang="zh-CN" altLang="en-US" sz="1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309CC2-B894-E805-7746-006B40345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137" y="1057061"/>
            <a:ext cx="4618380" cy="259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66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764EC-4861-3707-2464-9E532A227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更新对象</a:t>
            </a:r>
            <a:endParaRPr dirty="0"/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5BE06F48-DDC6-0B43-A850-809CE9F1AA19}"/>
              </a:ext>
            </a:extLst>
          </p:cNvPr>
          <p:cNvSpPr txBox="1"/>
          <p:nvPr/>
        </p:nvSpPr>
        <p:spPr>
          <a:xfrm>
            <a:off x="492950" y="3790702"/>
            <a:ext cx="6911975" cy="1754188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dirty="0"/>
              <a:t>数据结构：</a:t>
            </a:r>
            <a:r>
              <a:rPr lang="en-US" altLang="zh-CN" dirty="0" err="1"/>
              <a:t>updateStmt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type</a:t>
            </a:r>
            <a:r>
              <a:rPr lang="zh-CN" altLang="en-US" dirty="0"/>
              <a:t>； 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classname</a:t>
            </a:r>
            <a:r>
              <a:rPr lang="zh-CN" altLang="en-US" dirty="0"/>
              <a:t>；</a:t>
            </a:r>
            <a:r>
              <a:rPr lang="en-US" altLang="zh-CN" dirty="0"/>
              <a:t>-&gt; product</a:t>
            </a:r>
          </a:p>
          <a:p>
            <a:pPr>
              <a:defRPr/>
            </a:pPr>
            <a:r>
              <a:rPr lang="en-US" altLang="zh-CN" dirty="0" err="1"/>
              <a:t>ArrayList</a:t>
            </a:r>
            <a:r>
              <a:rPr lang="en-US" altLang="zh-CN" dirty="0"/>
              <a:t>&lt;String&gt; </a:t>
            </a:r>
            <a:r>
              <a:rPr lang="en-US" altLang="zh-CN" dirty="0" err="1"/>
              <a:t>attrs</a:t>
            </a:r>
            <a:r>
              <a:rPr lang="en-US" altLang="zh-CN" dirty="0"/>
              <a:t> -&gt; price</a:t>
            </a:r>
          </a:p>
          <a:p>
            <a:pPr>
              <a:defRPr/>
            </a:pPr>
            <a:r>
              <a:rPr lang="en-US" altLang="zh-CN" dirty="0" err="1"/>
              <a:t>ArrayList</a:t>
            </a:r>
            <a:r>
              <a:rPr lang="en-US" altLang="zh-CN" dirty="0"/>
              <a:t>&lt;String&gt; values -&gt;4900</a:t>
            </a:r>
          </a:p>
          <a:p>
            <a:pPr>
              <a:defRPr/>
            </a:pPr>
            <a:r>
              <a:rPr lang="en-US" altLang="zh-CN" dirty="0" err="1"/>
              <a:t>Whereclause</a:t>
            </a:r>
            <a:r>
              <a:rPr lang="en-US" altLang="zh-CN" dirty="0"/>
              <a:t> -&gt; </a:t>
            </a:r>
            <a:r>
              <a:rPr lang="en-US" altLang="zh-CN" dirty="0">
                <a:latin typeface="Courier New" panose="02070309020205020404" pitchFamily="49" charset="0"/>
                <a:sym typeface="+mn-ea"/>
              </a:rPr>
              <a:t>name="</a:t>
            </a:r>
            <a:r>
              <a:rPr lang="en-US" altLang="zh-CN" dirty="0" err="1">
                <a:latin typeface="Courier New" panose="02070309020205020404" pitchFamily="49" charset="0"/>
                <a:sym typeface="+mn-ea"/>
              </a:rPr>
              <a:t>iphone</a:t>
            </a:r>
            <a:r>
              <a:rPr lang="en-US" altLang="zh-CN" dirty="0">
                <a:latin typeface="Courier New" panose="02070309020205020404" pitchFamily="49" charset="0"/>
                <a:sym typeface="+mn-ea"/>
              </a:rPr>
              <a:t>"</a:t>
            </a:r>
            <a:endParaRPr lang="zh-CN" altLang="en-US" dirty="0"/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878A5EB8-4882-A1F1-FF90-2A2D9A9C1A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875" y="1809502"/>
            <a:ext cx="71151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标准格式：</a:t>
            </a:r>
            <a:endParaRPr lang="en-US" altLang="zh-CN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>
                <a:latin typeface="Courier New" panose="02070309020205020404" pitchFamily="49" charset="0"/>
                <a:sym typeface="+mn-ea"/>
              </a:rPr>
              <a:t>UPDATE &lt;class_name&gt; SET {&lt;attr&gt; = &lt;expr&gt;} [&lt;where_stmt&gt;];</a:t>
            </a:r>
            <a:endParaRPr lang="zh-CN" altLang="en-US" sz="1800"/>
          </a:p>
        </p:txBody>
      </p:sp>
      <p:sp>
        <p:nvSpPr>
          <p:cNvPr id="6" name="文本框 4">
            <a:extLst>
              <a:ext uri="{FF2B5EF4-FFF2-40B4-BE49-F238E27FC236}">
                <a16:creationId xmlns:a16="http://schemas.microsoft.com/office/drawing/2014/main" id="{8AB11D1B-627E-7AD1-6055-9FB2D35BE71B}"/>
              </a:ext>
            </a:extLst>
          </p:cNvPr>
          <p:cNvSpPr txBox="1"/>
          <p:nvPr/>
        </p:nvSpPr>
        <p:spPr>
          <a:xfrm>
            <a:off x="492950" y="2842965"/>
            <a:ext cx="8161338" cy="6445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b="1" dirty="0">
                <a:sym typeface="+mn-ea"/>
              </a:rPr>
              <a:t>示例：</a:t>
            </a:r>
            <a:endParaRPr lang="en-US" altLang="zh-CN" dirty="0"/>
          </a:p>
          <a:p>
            <a:pPr>
              <a:defRPr/>
            </a:pPr>
            <a:r>
              <a:rPr lang="en-US" altLang="zh-CN" kern="50" dirty="0">
                <a:latin typeface="Courier New" panose="02070309020205020404" pitchFamily="49" charset="0"/>
                <a:sym typeface="+mn-ea"/>
              </a:rPr>
              <a:t>UPDATE product SET price=4900 WHERE name="</a:t>
            </a:r>
            <a:r>
              <a:rPr lang="en-US" altLang="zh-CN" kern="50" dirty="0" err="1">
                <a:latin typeface="Courier New" panose="02070309020205020404" pitchFamily="49" charset="0"/>
                <a:sym typeface="+mn-ea"/>
              </a:rPr>
              <a:t>iphone</a:t>
            </a:r>
            <a:r>
              <a:rPr lang="en-US" altLang="zh-CN" kern="50" dirty="0">
                <a:latin typeface="Courier New" panose="02070309020205020404" pitchFamily="49" charset="0"/>
                <a:sym typeface="+mn-ea"/>
              </a:rPr>
              <a:t>";</a:t>
            </a:r>
            <a:endParaRPr lang="zh-CN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6996B2-C507-A3E0-AB81-713149D61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925" y="1125960"/>
            <a:ext cx="4645075" cy="343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2692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E901-CDB0-24B6-2C74-2E78AE93A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跨类查询</a:t>
            </a:r>
            <a:endParaRPr dirty="0"/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4462A548-E3E4-3CB3-2D52-D2766B21D26B}"/>
              </a:ext>
            </a:extLst>
          </p:cNvPr>
          <p:cNvSpPr txBox="1"/>
          <p:nvPr/>
        </p:nvSpPr>
        <p:spPr>
          <a:xfrm>
            <a:off x="954087" y="4986551"/>
            <a:ext cx="7315200" cy="1477963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dirty="0"/>
              <a:t>数据结构：</a:t>
            </a:r>
            <a:r>
              <a:rPr lang="en-US" altLang="zh-CN" dirty="0" err="1"/>
              <a:t>attrcontext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type</a:t>
            </a:r>
            <a:r>
              <a:rPr lang="zh-CN" altLang="en-US" dirty="0"/>
              <a:t>； </a:t>
            </a:r>
            <a:r>
              <a:rPr lang="en-US" altLang="zh-CN" dirty="0"/>
              <a:t>-&gt;direct or indirect</a:t>
            </a:r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classname</a:t>
            </a:r>
            <a:r>
              <a:rPr lang="zh-CN" altLang="en-US" dirty="0"/>
              <a:t>；</a:t>
            </a:r>
            <a:r>
              <a:rPr lang="en-US" altLang="zh-CN" dirty="0" err="1"/>
              <a:t>jpproduct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attr</a:t>
            </a:r>
            <a:r>
              <a:rPr lang="zh-CN" altLang="en-US" dirty="0"/>
              <a:t>；</a:t>
            </a:r>
            <a:r>
              <a:rPr lang="en-US" altLang="zh-CN" dirty="0"/>
              <a:t>-&gt;sales</a:t>
            </a:r>
          </a:p>
          <a:p>
            <a:pPr>
              <a:defRPr/>
            </a:pPr>
            <a:r>
              <a:rPr lang="en-US" altLang="zh-CN" dirty="0" err="1"/>
              <a:t>ArrayList</a:t>
            </a:r>
            <a:r>
              <a:rPr lang="en-US" altLang="zh-CN" dirty="0"/>
              <a:t>&lt;String&gt; </a:t>
            </a:r>
            <a:r>
              <a:rPr lang="en-US" altLang="zh-CN" dirty="0" err="1"/>
              <a:t>crossclass</a:t>
            </a:r>
            <a:r>
              <a:rPr lang="en-US" altLang="zh-CN" dirty="0"/>
              <a:t> -&gt;{</a:t>
            </a:r>
            <a:r>
              <a:rPr lang="en-US" altLang="zh-CN" dirty="0" err="1"/>
              <a:t>jpproduct</a:t>
            </a:r>
            <a:r>
              <a:rPr lang="zh-CN" altLang="en-US" dirty="0"/>
              <a:t>，</a:t>
            </a:r>
            <a:r>
              <a:rPr lang="en-US" altLang="zh-CN" dirty="0"/>
              <a:t>product</a:t>
            </a:r>
            <a:r>
              <a:rPr lang="zh-CN" altLang="en-US" dirty="0"/>
              <a:t>，</a:t>
            </a:r>
            <a:r>
              <a:rPr lang="en-US" altLang="zh-CN" dirty="0" err="1"/>
              <a:t>usproduct</a:t>
            </a:r>
            <a:r>
              <a:rPr lang="en-US" altLang="zh-CN" dirty="0"/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15441F7-9F84-CC7B-8CAD-49B340DBD8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275" y="1241639"/>
            <a:ext cx="711676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标准格式：</a:t>
            </a:r>
            <a:endParaRPr lang="en-US" altLang="zh-CN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CN" sz="1800">
                <a:cs typeface="Arial" panose="020B0604020202020204" pitchFamily="34" charset="0"/>
                <a:sym typeface="+mn-ea"/>
              </a:rPr>
              <a:t>SELECT &lt;class_name&gt;{ -&gt; &lt;class_name&gt;} [.&lt;attr&gt;] [where_stmt]; </a:t>
            </a:r>
            <a:endParaRPr lang="zh-CN" altLang="en-US" sz="1800"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0E7E632-42AA-2AD8-405F-23BBD2F30C40}"/>
              </a:ext>
            </a:extLst>
          </p:cNvPr>
          <p:cNvSpPr txBox="1"/>
          <p:nvPr/>
        </p:nvSpPr>
        <p:spPr>
          <a:xfrm>
            <a:off x="803275" y="1970301"/>
            <a:ext cx="8162925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b="1" dirty="0">
                <a:sym typeface="+mn-ea"/>
              </a:rPr>
              <a:t>示例：</a:t>
            </a:r>
            <a:endParaRPr lang="en-US" altLang="zh-CN" dirty="0"/>
          </a:p>
          <a:p>
            <a:pPr>
              <a:defRPr/>
            </a:pPr>
            <a:r>
              <a:rPr lang="en-US" altLang="zh-CN" kern="50" dirty="0">
                <a:latin typeface="Courier New" panose="02070309020205020404" pitchFamily="49" charset="0"/>
                <a:sym typeface="+mn-ea"/>
              </a:rPr>
              <a:t>SELECT  </a:t>
            </a:r>
            <a:r>
              <a:rPr lang="en-US" altLang="zh-CN" kern="50" dirty="0" err="1">
                <a:latin typeface="Courier New" panose="02070309020205020404" pitchFamily="49" charset="0"/>
                <a:sym typeface="+mn-ea"/>
              </a:rPr>
              <a:t>jpproduct</a:t>
            </a:r>
            <a:r>
              <a:rPr lang="en-US" altLang="zh-CN" kern="50" dirty="0">
                <a:latin typeface="Courier New" panose="02070309020205020404" pitchFamily="49" charset="0"/>
                <a:sym typeface="+mn-ea"/>
              </a:rPr>
              <a:t>-&gt;product-&gt;</a:t>
            </a:r>
            <a:r>
              <a:rPr lang="en-US" altLang="zh-CN" kern="50" dirty="0" err="1">
                <a:latin typeface="Courier New" panose="02070309020205020404" pitchFamily="49" charset="0"/>
                <a:sym typeface="+mn-ea"/>
              </a:rPr>
              <a:t>usproduct.sales</a:t>
            </a:r>
            <a:r>
              <a:rPr lang="en-US" altLang="zh-CN" kern="50" dirty="0">
                <a:latin typeface="Courier New" panose="02070309020205020404" pitchFamily="49" charset="0"/>
                <a:sym typeface="+mn-ea"/>
              </a:rPr>
              <a:t> FROM </a:t>
            </a:r>
            <a:r>
              <a:rPr lang="en-US" altLang="zh-CN" kern="50" dirty="0" err="1">
                <a:latin typeface="Courier New" panose="02070309020205020404" pitchFamily="49" charset="0"/>
                <a:sym typeface="+mn-ea"/>
              </a:rPr>
              <a:t>jpproduct</a:t>
            </a:r>
            <a:r>
              <a:rPr lang="en-US" altLang="zh-CN" kern="50" dirty="0">
                <a:latin typeface="Courier New" panose="02070309020205020404" pitchFamily="49" charset="0"/>
                <a:sym typeface="+mn-ea"/>
              </a:rPr>
              <a:t> WHERE id=2;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1E66C73-C602-3E7F-9857-A6B7FFD31073}"/>
              </a:ext>
            </a:extLst>
          </p:cNvPr>
          <p:cNvSpPr txBox="1"/>
          <p:nvPr/>
        </p:nvSpPr>
        <p:spPr>
          <a:xfrm>
            <a:off x="955675" y="3108539"/>
            <a:ext cx="6911975" cy="1477962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dirty="0"/>
              <a:t>数据结构：</a:t>
            </a:r>
            <a:r>
              <a:rPr lang="en-US" altLang="zh-CN" dirty="0" err="1"/>
              <a:t>selectStmt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type</a:t>
            </a:r>
            <a:r>
              <a:rPr lang="zh-CN" altLang="en-US" dirty="0"/>
              <a:t>； </a:t>
            </a:r>
            <a:r>
              <a:rPr lang="en-US" altLang="zh-CN" dirty="0"/>
              <a:t>-&gt;select</a:t>
            </a:r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classname</a:t>
            </a:r>
            <a:r>
              <a:rPr lang="zh-CN" altLang="en-US" dirty="0"/>
              <a:t>；</a:t>
            </a:r>
            <a:r>
              <a:rPr lang="en-US" altLang="zh-CN" dirty="0"/>
              <a:t>-&gt; </a:t>
            </a:r>
            <a:r>
              <a:rPr lang="en-US" altLang="zh-CN" dirty="0" err="1"/>
              <a:t>jpproduct</a:t>
            </a:r>
            <a:endParaRPr lang="en-US" altLang="zh-CN" dirty="0"/>
          </a:p>
          <a:p>
            <a:pPr>
              <a:defRPr/>
            </a:pPr>
            <a:r>
              <a:rPr lang="en-US" altLang="zh-CN" dirty="0" err="1"/>
              <a:t>ArrayList</a:t>
            </a:r>
            <a:r>
              <a:rPr lang="en-US" altLang="zh-CN" dirty="0"/>
              <a:t>&lt;</a:t>
            </a:r>
            <a:r>
              <a:rPr lang="en-US" altLang="zh-CN" dirty="0" err="1"/>
              <a:t>attrcontext</a:t>
            </a:r>
            <a:r>
              <a:rPr lang="en-US" altLang="zh-CN" dirty="0"/>
              <a:t>&gt; </a:t>
            </a:r>
            <a:r>
              <a:rPr lang="en-US" altLang="zh-CN" dirty="0" err="1"/>
              <a:t>attrs</a:t>
            </a:r>
            <a:r>
              <a:rPr lang="en-US" altLang="zh-CN" dirty="0"/>
              <a:t> </a:t>
            </a:r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Whereclause</a:t>
            </a:r>
            <a:r>
              <a:rPr lang="en-US" altLang="zh-CN" dirty="0"/>
              <a:t> -&gt; id=1</a:t>
            </a:r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FA614B-2396-8A09-E552-F7CC898CE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6600" y="2599119"/>
            <a:ext cx="3790716" cy="249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78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02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zh-CN" altLang="en-US" sz="4000" b="1" dirty="0">
                <a:solidFill>
                  <a:srgbClr val="1253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选择代理操作</a:t>
            </a:r>
          </a:p>
        </p:txBody>
      </p:sp>
    </p:spTree>
    <p:extLst>
      <p:ext uri="{BB962C8B-B14F-4D97-AF65-F5344CB8AC3E}">
        <p14:creationId xmlns:p14="http://schemas.microsoft.com/office/powerpoint/2010/main" val="3918937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32B11-0F18-2FF7-927F-11A63409E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课程回顾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B7C2A4-65F0-DD7C-3BD0-F3816E3A1460}"/>
              </a:ext>
            </a:extLst>
          </p:cNvPr>
          <p:cNvSpPr/>
          <p:nvPr/>
        </p:nvSpPr>
        <p:spPr>
          <a:xfrm>
            <a:off x="803275" y="1209612"/>
            <a:ext cx="8562473" cy="58208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Tmdb</a:t>
            </a:r>
            <a:r>
              <a:rPr lang="zh-CN" altLang="en-US" sz="2400" dirty="0"/>
              <a:t>：</a:t>
            </a:r>
            <a:r>
              <a:rPr lang="en-US" altLang="zh-CN" sz="2400" dirty="0"/>
              <a:t>totem</a:t>
            </a:r>
            <a:r>
              <a:rPr lang="zh-CN" altLang="en-US" sz="2400" dirty="0"/>
              <a:t> </a:t>
            </a:r>
            <a:r>
              <a:rPr lang="en-US" altLang="zh-CN" sz="2400" dirty="0"/>
              <a:t>mobile</a:t>
            </a:r>
            <a:r>
              <a:rPr lang="zh-CN" altLang="en-US" sz="2400" dirty="0"/>
              <a:t> </a:t>
            </a:r>
            <a:r>
              <a:rPr lang="en-US" altLang="zh-CN" sz="2400" dirty="0"/>
              <a:t>database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存储</a:t>
            </a:r>
            <a:endParaRPr lang="en-US" altLang="zh-CN" sz="24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Javacc</a:t>
            </a:r>
            <a:r>
              <a:rPr lang="zh-CN" altLang="en-US" sz="2400" dirty="0"/>
              <a:t>概述</a:t>
            </a:r>
            <a:endParaRPr lang="en-US" altLang="zh-CN" sz="24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执行概述</a:t>
            </a:r>
            <a:endParaRPr lang="en-US" altLang="zh-CN" sz="24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作业要求</a:t>
            </a:r>
            <a:endParaRPr lang="en-US" altLang="zh-CN" sz="24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2788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0C35-B854-0240-90D8-2BEE7A8D2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创建源类</a:t>
            </a:r>
            <a:endParaRPr dirty="0"/>
          </a:p>
        </p:txBody>
      </p:sp>
      <p:graphicFrame>
        <p:nvGraphicFramePr>
          <p:cNvPr id="4" name="对象 8">
            <a:extLst>
              <a:ext uri="{FF2B5EF4-FFF2-40B4-BE49-F238E27FC236}">
                <a16:creationId xmlns:a16="http://schemas.microsoft.com/office/drawing/2014/main" id="{1BFA23E1-4871-644A-AA5C-B443203D68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260535"/>
              </p:ext>
            </p:extLst>
          </p:nvPr>
        </p:nvGraphicFramePr>
        <p:xfrm>
          <a:off x="3787775" y="1781666"/>
          <a:ext cx="4227816" cy="3657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0" name="Visio" r:id="rId3" imgW="2308966" imgH="1996314" progId="Visio.Drawing.15">
                  <p:embed/>
                </p:oleObj>
              </mc:Choice>
              <mc:Fallback>
                <p:oleObj name="Visio" r:id="rId3" imgW="2308966" imgH="1996314" progId="Visio.Drawing.15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019D299F-B297-41C3-85BB-E530317453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87775" y="1781666"/>
                        <a:ext cx="4227816" cy="365790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8063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002F7A-609C-3652-BD5A-88405C5D4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E74A1-7710-F705-9942-2B420B3D0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9830"/>
            <a:ext cx="12192000" cy="257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421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AD18D-4C1E-A34D-B4B1-2A39E1F63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创建代理类</a:t>
            </a:r>
            <a:endParaRPr dirty="0"/>
          </a:p>
        </p:txBody>
      </p:sp>
      <p:graphicFrame>
        <p:nvGraphicFramePr>
          <p:cNvPr id="3" name="对象 8">
            <a:extLst>
              <a:ext uri="{FF2B5EF4-FFF2-40B4-BE49-F238E27FC236}">
                <a16:creationId xmlns:a16="http://schemas.microsoft.com/office/drawing/2014/main" id="{319AB727-BB32-8E48-8226-988B636D05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539408"/>
              </p:ext>
            </p:extLst>
          </p:nvPr>
        </p:nvGraphicFramePr>
        <p:xfrm>
          <a:off x="2947447" y="1194732"/>
          <a:ext cx="6297105" cy="5457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9" name="Visio" r:id="rId3" imgW="5532333" imgH="4785470" progId="Visio.Drawing.15">
                  <p:embed/>
                </p:oleObj>
              </mc:Choice>
              <mc:Fallback>
                <p:oleObj name="Visio" r:id="rId3" imgW="5532333" imgH="4785470" progId="Visio.Drawing.15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B5925C33-5445-42CE-BA95-044E0DC34AF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47447" y="1194732"/>
                        <a:ext cx="6297105" cy="545766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1971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A32E9A-A164-0C62-F5E7-C7C4D137A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0F2072-01D2-ECF2-74EB-F74B8D251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1754"/>
            <a:ext cx="12192000" cy="451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434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FEB606-0E33-68D9-9A7C-898CB5394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24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48AEA8-DCB2-7382-8B73-9F77C3584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1754"/>
            <a:ext cx="12192000" cy="451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4341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DDFB9C-5760-45E8-CC9C-CC61C7278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25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D78DCE-7FAE-66AB-BA8D-1180444E2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0057"/>
            <a:ext cx="5505637" cy="3177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7A9B885-2053-C681-4DB3-20D531872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719" y="1068778"/>
            <a:ext cx="6269281" cy="516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8304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0CFE1-9F59-F74A-B0A2-EECD37520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删除类</a:t>
            </a:r>
            <a:endParaRPr dirty="0"/>
          </a:p>
        </p:txBody>
      </p:sp>
      <p:graphicFrame>
        <p:nvGraphicFramePr>
          <p:cNvPr id="3" name="对象 3">
            <a:extLst>
              <a:ext uri="{FF2B5EF4-FFF2-40B4-BE49-F238E27FC236}">
                <a16:creationId xmlns:a16="http://schemas.microsoft.com/office/drawing/2014/main" id="{5D0AF440-FBF8-514F-84D9-08A3474967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6822597"/>
              </p:ext>
            </p:extLst>
          </p:nvPr>
        </p:nvGraphicFramePr>
        <p:xfrm>
          <a:off x="4182359" y="750404"/>
          <a:ext cx="3827282" cy="5357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3" name="Visio" r:id="rId3" imgW="3078338" imgH="4312904" progId="Visio.Drawing.15">
                  <p:embed/>
                </p:oleObj>
              </mc:Choice>
              <mc:Fallback>
                <p:oleObj name="Visio" r:id="rId3" imgW="3078338" imgH="4312904" progId="Visio.Drawing.15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3E944B57-9A34-45C9-BBBE-4970D7699C2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82359" y="750404"/>
                        <a:ext cx="3827282" cy="535719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7446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55D8C6-9418-0043-1405-8BDDEFB95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27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D5BD65-2A4E-847E-93D1-74AB1FFA2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815"/>
            <a:ext cx="5273663" cy="43463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76D23D-3B85-CF97-1C7C-A0ECE7129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339" y="357577"/>
            <a:ext cx="5153365" cy="577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3638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CE914-933C-AB42-96DE-776180E8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插入对象</a:t>
            </a:r>
            <a:endParaRPr dirty="0"/>
          </a:p>
        </p:txBody>
      </p:sp>
      <p:graphicFrame>
        <p:nvGraphicFramePr>
          <p:cNvPr id="3" name="对象 3">
            <a:extLst>
              <a:ext uri="{FF2B5EF4-FFF2-40B4-BE49-F238E27FC236}">
                <a16:creationId xmlns:a16="http://schemas.microsoft.com/office/drawing/2014/main" id="{F343A8EB-7FE7-6043-A18D-1AFC93A020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2537628"/>
              </p:ext>
            </p:extLst>
          </p:nvPr>
        </p:nvGraphicFramePr>
        <p:xfrm>
          <a:off x="4396665" y="719638"/>
          <a:ext cx="3398670" cy="6138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7" name="Visio" r:id="rId3" imgW="3078338" imgH="5562616" progId="Visio.Drawing.15">
                  <p:embed/>
                </p:oleObj>
              </mc:Choice>
              <mc:Fallback>
                <p:oleObj name="Visio" r:id="rId3" imgW="3078338" imgH="5562616" progId="Visio.Drawing.15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AC8854FA-BE08-4E88-A37C-EAD040B9FC2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96665" y="719638"/>
                        <a:ext cx="3398670" cy="61383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09925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06437C-267F-30D5-3F8B-133AF059F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29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075772-68EF-079A-E324-5A8B87A61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114"/>
            <a:ext cx="5525347" cy="53557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BE6B15-D0A4-67E8-B684-8BD68636A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623" y="0"/>
            <a:ext cx="5919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57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32B11-0F18-2FF7-927F-11A63409E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今日安排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B7C2A4-65F0-DD7C-3BD0-F3816E3A1460}"/>
              </a:ext>
            </a:extLst>
          </p:cNvPr>
          <p:cNvSpPr/>
          <p:nvPr/>
        </p:nvSpPr>
        <p:spPr>
          <a:xfrm>
            <a:off x="803275" y="1209612"/>
            <a:ext cx="8562473" cy="4343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Javacc</a:t>
            </a:r>
            <a:r>
              <a:rPr lang="zh-CN" altLang="en-US" sz="2400" dirty="0"/>
              <a:t>详解</a:t>
            </a:r>
            <a:endParaRPr lang="en-US" altLang="zh-CN" sz="24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Select</a:t>
            </a:r>
            <a:r>
              <a:rPr lang="zh-CN" altLang="en-US" sz="2400" dirty="0"/>
              <a:t>执行详解</a:t>
            </a:r>
            <a:endParaRPr lang="en-US" altLang="zh-CN" sz="24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作业思路</a:t>
            </a:r>
            <a:endParaRPr lang="en-US" altLang="zh-CN" sz="24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817091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0E0075-236A-BBF1-71E3-8DB6FD52B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30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59986F-8C8C-9041-5ECF-C61B6F418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60" y="0"/>
            <a:ext cx="113866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128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8DC89-92C8-5C49-9709-987EAB64E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删除对象</a:t>
            </a:r>
            <a:endParaRPr dirty="0"/>
          </a:p>
        </p:txBody>
      </p:sp>
      <p:graphicFrame>
        <p:nvGraphicFramePr>
          <p:cNvPr id="3" name="对象 3">
            <a:extLst>
              <a:ext uri="{FF2B5EF4-FFF2-40B4-BE49-F238E27FC236}">
                <a16:creationId xmlns:a16="http://schemas.microsoft.com/office/drawing/2014/main" id="{D519A811-CBAF-EE4B-ABDF-494C890DF0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703246"/>
              </p:ext>
            </p:extLst>
          </p:nvPr>
        </p:nvGraphicFramePr>
        <p:xfrm>
          <a:off x="4170432" y="665660"/>
          <a:ext cx="3864990" cy="5526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1" name="Visio" r:id="rId3" imgW="3078338" imgH="4381626" progId="Visio.Drawing.15">
                  <p:embed/>
                </p:oleObj>
              </mc:Choice>
              <mc:Fallback>
                <p:oleObj name="Visio" r:id="rId3" imgW="3078338" imgH="4381626" progId="Visio.Drawing.15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60629B5E-4AC4-4A13-9C32-D773021962C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70432" y="665660"/>
                        <a:ext cx="3864990" cy="552668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99305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4F43F1-188D-A8D1-2113-434E43ECA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32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949FC8-6B79-7A06-D0C7-CFA3A1EFE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888" y="0"/>
            <a:ext cx="56402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6596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0396B-3D81-8A4B-8181-A49EEB231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修改对象</a:t>
            </a:r>
            <a:endParaRPr dirty="0"/>
          </a:p>
        </p:txBody>
      </p:sp>
      <p:graphicFrame>
        <p:nvGraphicFramePr>
          <p:cNvPr id="3" name="对象 3">
            <a:extLst>
              <a:ext uri="{FF2B5EF4-FFF2-40B4-BE49-F238E27FC236}">
                <a16:creationId xmlns:a16="http://schemas.microsoft.com/office/drawing/2014/main" id="{C7A7059F-2323-1549-BACD-2E01EA217F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2137615"/>
              </p:ext>
            </p:extLst>
          </p:nvPr>
        </p:nvGraphicFramePr>
        <p:xfrm>
          <a:off x="1952727" y="978031"/>
          <a:ext cx="8286545" cy="4901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5" name="Visio" r:id="rId3" imgW="7185483" imgH="4244183" progId="Visio.Drawing.15">
                  <p:embed/>
                </p:oleObj>
              </mc:Choice>
              <mc:Fallback>
                <p:oleObj name="Visio" r:id="rId3" imgW="7185483" imgH="4244183" progId="Visio.Drawing.15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972E40DB-0086-4ADD-BA91-5BEF0AEE969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2727" y="978031"/>
                        <a:ext cx="8286545" cy="49019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27069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6B1941-7BDF-0254-D134-033FDE2D5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34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DB260B-6245-C067-B5A7-A642ADA0E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3835" y="0"/>
            <a:ext cx="58443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1943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A54C1-EED3-B14C-A14A-CC5E0F9CA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查询对象</a:t>
            </a:r>
            <a:endParaRPr dirty="0"/>
          </a:p>
        </p:txBody>
      </p:sp>
      <p:graphicFrame>
        <p:nvGraphicFramePr>
          <p:cNvPr id="3" name="对象 3">
            <a:extLst>
              <a:ext uri="{FF2B5EF4-FFF2-40B4-BE49-F238E27FC236}">
                <a16:creationId xmlns:a16="http://schemas.microsoft.com/office/drawing/2014/main" id="{DAC139D4-C6EB-9B45-8725-E6C93D2223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7984322"/>
              </p:ext>
            </p:extLst>
          </p:nvPr>
        </p:nvGraphicFramePr>
        <p:xfrm>
          <a:off x="3843708" y="638016"/>
          <a:ext cx="5288437" cy="5357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9" name="Visio" r:id="rId3" imgW="4549034" imgH="4610273" progId="Visio.Drawing.15">
                  <p:embed/>
                </p:oleObj>
              </mc:Choice>
              <mc:Fallback>
                <p:oleObj name="Visio" r:id="rId3" imgW="4549034" imgH="4610273" progId="Visio.Drawing.15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6E1F7698-12CC-4567-A9A5-BE59B812C60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43708" y="638016"/>
                        <a:ext cx="5288437" cy="535783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48929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7F3B7A-B4C9-FB01-7263-FDFC532E4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36</a:t>
            </a:fld>
            <a:endParaRPr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73AD85-7D7B-73B8-EB69-ABAD0FABD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326" y="1371600"/>
            <a:ext cx="5587674" cy="411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2D95AB-50DB-4415-9911-489723BCF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7796"/>
            <a:ext cx="5587674" cy="505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4347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5C01B-B202-1948-A3A5-9E245C2F8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跨类查询</a:t>
            </a:r>
            <a:endParaRPr dirty="0"/>
          </a:p>
        </p:txBody>
      </p:sp>
      <p:graphicFrame>
        <p:nvGraphicFramePr>
          <p:cNvPr id="3" name="对象 3">
            <a:extLst>
              <a:ext uri="{FF2B5EF4-FFF2-40B4-BE49-F238E27FC236}">
                <a16:creationId xmlns:a16="http://schemas.microsoft.com/office/drawing/2014/main" id="{FC57E049-92D4-BA48-89D9-0F37C8F50A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1703845"/>
              </p:ext>
            </p:extLst>
          </p:nvPr>
        </p:nvGraphicFramePr>
        <p:xfrm>
          <a:off x="4260915" y="346561"/>
          <a:ext cx="4421171" cy="6164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73" name="Visio" r:id="rId3" imgW="4549034" imgH="6339761" progId="Visio.Drawing.15">
                  <p:embed/>
                </p:oleObj>
              </mc:Choice>
              <mc:Fallback>
                <p:oleObj name="Visio" r:id="rId3" imgW="4549034" imgH="6339761" progId="Visio.Drawing.15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BB4E1373-CC3F-4021-A95E-C50962E5C35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0915" y="346561"/>
                        <a:ext cx="4421171" cy="616487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26468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5CD86A-E013-3673-163E-0DA986DA3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38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A2D1A6-A021-031F-D702-03E020260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25" y="0"/>
            <a:ext cx="80581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722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907940-B9B0-8088-4C5E-BFAA47CF4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39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DD6044-0487-ED15-DB81-24E70F744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1901"/>
            <a:ext cx="5603692" cy="47026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8F1858-0DCD-A067-0E3C-E7DD09BAD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184" y="1465118"/>
            <a:ext cx="5809816" cy="392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647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01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4000" b="1" dirty="0" err="1">
                <a:solidFill>
                  <a:srgbClr val="1253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Javacc</a:t>
            </a:r>
            <a:r>
              <a:rPr lang="zh-CN" altLang="en-US" sz="4000" b="1" dirty="0">
                <a:solidFill>
                  <a:srgbClr val="1253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详解</a:t>
            </a:r>
          </a:p>
        </p:txBody>
      </p:sp>
    </p:spTree>
    <p:extLst>
      <p:ext uri="{BB962C8B-B14F-4D97-AF65-F5344CB8AC3E}">
        <p14:creationId xmlns:p14="http://schemas.microsoft.com/office/powerpoint/2010/main" val="35165245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03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zh-CN" altLang="en-US" sz="4000" b="1" dirty="0">
                <a:solidFill>
                  <a:srgbClr val="1253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作业思路</a:t>
            </a:r>
          </a:p>
        </p:txBody>
      </p:sp>
    </p:spTree>
    <p:extLst>
      <p:ext uri="{BB962C8B-B14F-4D97-AF65-F5344CB8AC3E}">
        <p14:creationId xmlns:p14="http://schemas.microsoft.com/office/powerpoint/2010/main" val="22586147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69DC-7732-38C4-DDF1-753642447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合并操作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1C4097-B729-CE15-58AD-595753242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3717"/>
            <a:ext cx="12192000" cy="345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6423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DD3D2C-BA1C-137B-4A4D-7B2A2588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42</a:t>
            </a:fld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55F1A4-0382-789D-F274-448B522EA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1885950"/>
            <a:ext cx="7848600" cy="30861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1CA766E-C68A-8881-0100-BCF36AAD11FF}"/>
              </a:ext>
            </a:extLst>
          </p:cNvPr>
          <p:cNvSpPr/>
          <p:nvPr/>
        </p:nvSpPr>
        <p:spPr>
          <a:xfrm>
            <a:off x="2035430" y="5539320"/>
            <a:ext cx="79848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totemdb.whu.edu.cn</a:t>
            </a:r>
            <a:r>
              <a:rPr lang="en-US" dirty="0">
                <a:hlinkClick r:id="rId3"/>
              </a:rPr>
              <a:t>/upload/202102/02/202102022020276488.pdf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69912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69DC-7732-38C4-DDF1-753642447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下节课安排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29B81B-469C-821F-52FB-14AFDCE7B4DB}"/>
              </a:ext>
            </a:extLst>
          </p:cNvPr>
          <p:cNvSpPr/>
          <p:nvPr/>
        </p:nvSpPr>
        <p:spPr>
          <a:xfrm>
            <a:off x="803275" y="1209612"/>
            <a:ext cx="8562473" cy="586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3200" dirty="0"/>
              <a:t>轨迹数据</a:t>
            </a:r>
            <a:endParaRPr lang="en-US" altLang="zh-CN" sz="3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3200" dirty="0"/>
              <a:t>轨迹建模</a:t>
            </a:r>
            <a:endParaRPr lang="en-US" altLang="zh-CN" sz="3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3200" dirty="0"/>
              <a:t>轨迹查询</a:t>
            </a:r>
            <a:endParaRPr lang="en-US" altLang="zh-CN" sz="3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3200" dirty="0"/>
              <a:t>轨迹索引</a:t>
            </a:r>
            <a:endParaRPr lang="en-US" altLang="zh-CN" sz="3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3200" dirty="0"/>
              <a:t>轨迹应用</a:t>
            </a:r>
            <a:endParaRPr lang="en-US" altLang="zh-CN" sz="3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altLang="zh-CN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46A607-3018-5AFB-8ADB-4D49024D0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372" y="1508425"/>
            <a:ext cx="5592968" cy="42416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C83AE54-BF5D-6384-3823-115A69A5AFA0}"/>
              </a:ext>
            </a:extLst>
          </p:cNvPr>
          <p:cNvSpPr/>
          <p:nvPr/>
        </p:nvSpPr>
        <p:spPr>
          <a:xfrm>
            <a:off x="5084511" y="5832072"/>
            <a:ext cx="4365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shengwang.site</a:t>
            </a:r>
            <a:r>
              <a:rPr lang="en-US" dirty="0">
                <a:hlinkClick r:id="rId3"/>
              </a:rPr>
              <a:t>/papers/21CSUR.pdf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85257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http://www.whu.edu.cn/images/2017112901.jpg">
            <a:extLst>
              <a:ext uri="{FF2B5EF4-FFF2-40B4-BE49-F238E27FC236}">
                <a16:creationId xmlns:a16="http://schemas.microsoft.com/office/drawing/2014/main" id="{9F700BFD-5626-4A67-B107-649C3A0F29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47" r="19046" b="10785"/>
          <a:stretch/>
        </p:blipFill>
        <p:spPr bwMode="auto">
          <a:xfrm>
            <a:off x="1435668" y="1669144"/>
            <a:ext cx="9320665" cy="3135085"/>
          </a:xfrm>
          <a:prstGeom prst="roundRect">
            <a:avLst>
              <a:gd name="adj" fmla="val 3562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" name="矩形: 圆角 204">
            <a:extLst>
              <a:ext uri="{FF2B5EF4-FFF2-40B4-BE49-F238E27FC236}">
                <a16:creationId xmlns:a16="http://schemas.microsoft.com/office/drawing/2014/main" id="{0B950642-E2A9-4AB0-A436-C2B593C2816E}"/>
              </a:ext>
            </a:extLst>
          </p:cNvPr>
          <p:cNvSpPr/>
          <p:nvPr/>
        </p:nvSpPr>
        <p:spPr>
          <a:xfrm>
            <a:off x="1435667" y="1669145"/>
            <a:ext cx="9320667" cy="3135087"/>
          </a:xfrm>
          <a:prstGeom prst="roundRect">
            <a:avLst>
              <a:gd name="adj" fmla="val 3676"/>
            </a:avLst>
          </a:prstGeom>
          <a:solidFill>
            <a:srgbClr val="00523A">
              <a:alpha val="90000"/>
            </a:srgbClr>
          </a:solidFill>
          <a:ln w="31750">
            <a:solidFill>
              <a:srgbClr val="1E2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06" name="组合 205">
            <a:extLst>
              <a:ext uri="{FF2B5EF4-FFF2-40B4-BE49-F238E27FC236}">
                <a16:creationId xmlns:a16="http://schemas.microsoft.com/office/drawing/2014/main" id="{7D48A63A-5EF8-47F7-99F8-B938061724AD}"/>
              </a:ext>
            </a:extLst>
          </p:cNvPr>
          <p:cNvGrpSpPr/>
          <p:nvPr/>
        </p:nvGrpSpPr>
        <p:grpSpPr>
          <a:xfrm>
            <a:off x="5257895" y="832882"/>
            <a:ext cx="1676211" cy="1672409"/>
            <a:chOff x="3391090" y="1905190"/>
            <a:chExt cx="3054547" cy="3047620"/>
          </a:xfrm>
        </p:grpSpPr>
        <p:sp>
          <p:nvSpPr>
            <p:cNvPr id="207" name="椭圆 206">
              <a:extLst>
                <a:ext uri="{FF2B5EF4-FFF2-40B4-BE49-F238E27FC236}">
                  <a16:creationId xmlns:a16="http://schemas.microsoft.com/office/drawing/2014/main" id="{07493B07-965A-4BE8-9C8E-6CC7C9C4004F}"/>
                </a:ext>
              </a:extLst>
            </p:cNvPr>
            <p:cNvSpPr/>
            <p:nvPr/>
          </p:nvSpPr>
          <p:spPr>
            <a:xfrm>
              <a:off x="3406832" y="1914005"/>
              <a:ext cx="3038805" cy="3038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pic>
          <p:nvPicPr>
            <p:cNvPr id="208" name="图形 207">
              <a:extLst>
                <a:ext uri="{FF2B5EF4-FFF2-40B4-BE49-F238E27FC236}">
                  <a16:creationId xmlns:a16="http://schemas.microsoft.com/office/drawing/2014/main" id="{14CB554E-BC4F-4BA7-A113-9B3747EF8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91090" y="1905190"/>
              <a:ext cx="3047620" cy="3047620"/>
            </a:xfrm>
            <a:prstGeom prst="rect">
              <a:avLst/>
            </a:prstGeom>
          </p:spPr>
        </p:pic>
      </p:grpSp>
      <p:sp>
        <p:nvSpPr>
          <p:cNvPr id="228" name="等腰三角形 7">
            <a:extLst>
              <a:ext uri="{FF2B5EF4-FFF2-40B4-BE49-F238E27FC236}">
                <a16:creationId xmlns:a16="http://schemas.microsoft.com/office/drawing/2014/main" id="{D76410BA-3365-479D-8433-BAF27C51F8F1}"/>
              </a:ext>
            </a:extLst>
          </p:cNvPr>
          <p:cNvSpPr/>
          <p:nvPr/>
        </p:nvSpPr>
        <p:spPr>
          <a:xfrm>
            <a:off x="1721247" y="6666309"/>
            <a:ext cx="8749507" cy="191691"/>
          </a:xfrm>
          <a:custGeom>
            <a:avLst/>
            <a:gdLst>
              <a:gd name="connsiteX0" fmla="*/ 0 w 4271963"/>
              <a:gd name="connsiteY0" fmla="*/ 279398 h 279398"/>
              <a:gd name="connsiteX1" fmla="*/ 20978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0978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0978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0978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1359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  <a:gd name="connsiteX0" fmla="*/ 0 w 4271963"/>
              <a:gd name="connsiteY0" fmla="*/ 279398 h 279398"/>
              <a:gd name="connsiteX1" fmla="*/ 2135976 w 4271963"/>
              <a:gd name="connsiteY1" fmla="*/ 0 h 279398"/>
              <a:gd name="connsiteX2" fmla="*/ 4271963 w 4271963"/>
              <a:gd name="connsiteY2" fmla="*/ 279398 h 279398"/>
              <a:gd name="connsiteX3" fmla="*/ 0 w 4271963"/>
              <a:gd name="connsiteY3" fmla="*/ 279398 h 279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71963" h="279398">
                <a:moveTo>
                  <a:pt x="0" y="279398"/>
                </a:moveTo>
                <a:cubicBezTo>
                  <a:pt x="699292" y="186265"/>
                  <a:pt x="1389059" y="2646"/>
                  <a:pt x="2135976" y="0"/>
                </a:cubicBezTo>
                <a:cubicBezTo>
                  <a:pt x="2874960" y="264"/>
                  <a:pt x="3547267" y="186265"/>
                  <a:pt x="4271963" y="279398"/>
                </a:cubicBezTo>
                <a:lnTo>
                  <a:pt x="0" y="279398"/>
                </a:lnTo>
                <a:close/>
              </a:path>
            </a:pathLst>
          </a:custGeom>
          <a:solidFill>
            <a:srgbClr val="00523A"/>
          </a:solidFill>
          <a:ln>
            <a:noFill/>
          </a:ln>
          <a:effectLst>
            <a:innerShdw blurRad="76200" dist="63500" dir="16200000">
              <a:schemeClr val="tx1">
                <a:lumMod val="65000"/>
                <a:lumOff val="35000"/>
                <a:alpha val="34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BFB3EA9-8CE6-4A17-B18A-618A7522CC8F}"/>
              </a:ext>
            </a:extLst>
          </p:cNvPr>
          <p:cNvSpPr/>
          <p:nvPr/>
        </p:nvSpPr>
        <p:spPr>
          <a:xfrm>
            <a:off x="4117578" y="2873966"/>
            <a:ext cx="387798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谢谢大家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5DC9D3-A8AB-DA42-9506-DA65503E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44</a:t>
            </a:fld>
            <a:endParaRPr lang="zh-CN" altLang="en-US" dirty="0"/>
          </a:p>
        </p:txBody>
      </p:sp>
      <p:sp>
        <p:nvSpPr>
          <p:cNvPr id="13" name="矩形 7">
            <a:extLst>
              <a:ext uri="{FF2B5EF4-FFF2-40B4-BE49-F238E27FC236}">
                <a16:creationId xmlns:a16="http://schemas.microsoft.com/office/drawing/2014/main" id="{A048162D-1A74-4989-8DE7-CA587280E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6765" y="5181269"/>
            <a:ext cx="75254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defTabSz="914377">
              <a:lnSpc>
                <a:spcPct val="150000"/>
              </a:lnSpc>
              <a:defRPr/>
            </a:pPr>
            <a:r>
              <a:rPr lang="zh-CN" altLang="en-US" sz="2000" dirty="0">
                <a:solidFill>
                  <a:srgbClr val="1153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武汉大学计算机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15340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学院    </a:t>
            </a:r>
            <a:r>
              <a:rPr lang="en-US" altLang="zh-CN" sz="2000" dirty="0">
                <a:solidFill>
                  <a:srgbClr val="1153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| </a:t>
            </a:r>
            <a:r>
              <a:rPr kumimoji="0" lang="zh-CN" altLang="en-US" sz="2000" b="0" i="0" u="none" strike="noStrike" kern="1200" cap="none" spc="100" normalizeH="0" baseline="0" noProof="0" dirty="0">
                <a:ln>
                  <a:noFill/>
                </a:ln>
                <a:solidFill>
                  <a:srgbClr val="115340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  </a:t>
            </a:r>
            <a:r>
              <a:rPr lang="zh-CN" altLang="en-US" sz="2000" spc="100" dirty="0">
                <a:solidFill>
                  <a:srgbClr val="1153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珞珈图腾数据库实验室</a:t>
            </a:r>
            <a:endParaRPr kumimoji="0" lang="en-US" altLang="zh-CN" sz="2000" b="0" i="0" u="none" strike="noStrike" kern="1200" cap="none" spc="100" normalizeH="0" baseline="0" noProof="0" dirty="0">
              <a:ln>
                <a:noFill/>
              </a:ln>
              <a:solidFill>
                <a:srgbClr val="115340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777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C4963-8496-56C6-72B4-377D7D164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 err="1"/>
              <a:t>javacc</a:t>
            </a:r>
            <a:r>
              <a:rPr lang="zh-CN" altLang="en-US" b="1" dirty="0"/>
              <a:t>使用</a:t>
            </a:r>
            <a:endParaRPr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A83BE-FEC2-1326-3D06-DDC67DF1ED1E}"/>
              </a:ext>
            </a:extLst>
          </p:cNvPr>
          <p:cNvSpPr txBox="1">
            <a:spLocks noChangeArrowheads="1"/>
          </p:cNvSpPr>
          <p:nvPr/>
        </p:nvSpPr>
        <p:spPr>
          <a:xfrm>
            <a:off x="611188" y="1366838"/>
            <a:ext cx="6858000" cy="1657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/>
              <a:t>javacc</a:t>
            </a:r>
            <a:r>
              <a:rPr lang="zh-CN" altLang="en-US" sz="1800"/>
              <a:t>的核心是后缀名为</a:t>
            </a:r>
            <a:r>
              <a:rPr lang="en-US" altLang="zh-CN" sz="1800"/>
              <a:t>jj</a:t>
            </a:r>
            <a:r>
              <a:rPr lang="zh-CN" altLang="en-US" sz="1800"/>
              <a:t>的语法文件，在按指定规则编写完</a:t>
            </a:r>
            <a:r>
              <a:rPr lang="en-US" altLang="zh-CN" sz="1800"/>
              <a:t>jj</a:t>
            </a:r>
            <a:r>
              <a:rPr lang="zh-CN" altLang="en-US" sz="1800"/>
              <a:t>文件后并运行</a:t>
            </a:r>
            <a:r>
              <a:rPr lang="en-US" altLang="zh-CN" sz="1800"/>
              <a:t>javacc</a:t>
            </a:r>
            <a:r>
              <a:rPr lang="zh-CN" altLang="en-US" sz="1800"/>
              <a:t>程序，</a:t>
            </a:r>
            <a:r>
              <a:rPr lang="en-US" altLang="zh-CN" sz="1800"/>
              <a:t>javacc</a:t>
            </a:r>
            <a:r>
              <a:rPr lang="zh-CN" altLang="en-US" sz="1800"/>
              <a:t>便会根据</a:t>
            </a:r>
            <a:r>
              <a:rPr lang="en-US" altLang="zh-CN" sz="1800"/>
              <a:t>jj</a:t>
            </a:r>
            <a:r>
              <a:rPr lang="zh-CN" altLang="en-US" sz="1800"/>
              <a:t>文件生成对应的解析器</a:t>
            </a:r>
            <a:r>
              <a:rPr lang="en-US" altLang="zh-CN" sz="1800"/>
              <a:t>java</a:t>
            </a:r>
            <a:r>
              <a:rPr lang="zh-CN" altLang="en-US" sz="1800"/>
              <a:t>文件。</a:t>
            </a:r>
          </a:p>
          <a:p>
            <a:r>
              <a:rPr lang="en-US" altLang="zh-CN" sz="1800"/>
              <a:t>jj</a:t>
            </a:r>
            <a:r>
              <a:rPr lang="zh-CN" altLang="en-US" sz="1800"/>
              <a:t>文件的语法结构如下。</a:t>
            </a:r>
          </a:p>
          <a:p>
            <a:endParaRPr lang="zh-CN" altLang="en-US" sz="1800" dirty="0"/>
          </a:p>
        </p:txBody>
      </p:sp>
      <p:pic>
        <p:nvPicPr>
          <p:cNvPr id="4" name="图片 4" descr="L0JJANYWGN{TE$R1]}7Y$_W">
            <a:extLst>
              <a:ext uri="{FF2B5EF4-FFF2-40B4-BE49-F238E27FC236}">
                <a16:creationId xmlns:a16="http://schemas.microsoft.com/office/drawing/2014/main" id="{36499538-5DB7-C471-99DB-0609C5230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475" y="2746375"/>
            <a:ext cx="2095500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7" descr="QFGW~R%1}ZS(GNLZWN~9_3W">
            <a:extLst>
              <a:ext uri="{FF2B5EF4-FFF2-40B4-BE49-F238E27FC236}">
                <a16:creationId xmlns:a16="http://schemas.microsoft.com/office/drawing/2014/main" id="{842799A4-D992-A21C-39A1-5585F8919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6975" y="2393950"/>
            <a:ext cx="4276725" cy="414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0249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9BB01-5800-A0AC-F404-F6CC6C23F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 err="1"/>
              <a:t>javacc</a:t>
            </a:r>
            <a:r>
              <a:rPr lang="zh-CN" altLang="en-US" b="1" dirty="0"/>
              <a:t>使用</a:t>
            </a:r>
            <a:endParaRPr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466594-6B3E-0A22-A7E2-0405874A97D1}"/>
              </a:ext>
            </a:extLst>
          </p:cNvPr>
          <p:cNvSpPr txBox="1">
            <a:spLocks noChangeArrowheads="1"/>
          </p:cNvSpPr>
          <p:nvPr/>
        </p:nvSpPr>
        <p:spPr>
          <a:xfrm>
            <a:off x="827088" y="1228725"/>
            <a:ext cx="6858000" cy="165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dirty="0" err="1"/>
              <a:t>javacc</a:t>
            </a:r>
            <a:r>
              <a:rPr lang="zh-CN" altLang="en-US" sz="1800" dirty="0"/>
              <a:t>的核心是后缀名为</a:t>
            </a:r>
            <a:r>
              <a:rPr lang="en-US" altLang="zh-CN" sz="1800" dirty="0" err="1"/>
              <a:t>jj</a:t>
            </a:r>
            <a:r>
              <a:rPr lang="zh-CN" altLang="en-US" sz="1800" dirty="0"/>
              <a:t>的语法文件，在按指定规则编写完</a:t>
            </a:r>
            <a:r>
              <a:rPr lang="en-US" altLang="zh-CN" sz="1800" dirty="0" err="1"/>
              <a:t>jj</a:t>
            </a:r>
            <a:r>
              <a:rPr lang="zh-CN" altLang="en-US" sz="1800" dirty="0"/>
              <a:t>文件后并运行</a:t>
            </a:r>
            <a:r>
              <a:rPr lang="en-US" altLang="zh-CN" sz="1800" dirty="0" err="1"/>
              <a:t>javacc</a:t>
            </a:r>
            <a:r>
              <a:rPr lang="zh-CN" altLang="en-US" sz="1800" dirty="0"/>
              <a:t>程序，</a:t>
            </a:r>
            <a:r>
              <a:rPr lang="en-US" altLang="zh-CN" sz="1800" dirty="0" err="1"/>
              <a:t>javacc</a:t>
            </a:r>
            <a:r>
              <a:rPr lang="zh-CN" altLang="en-US" sz="1800" dirty="0"/>
              <a:t>便会根据</a:t>
            </a:r>
            <a:r>
              <a:rPr lang="en-US" altLang="zh-CN" sz="1800" dirty="0" err="1"/>
              <a:t>jj</a:t>
            </a:r>
            <a:r>
              <a:rPr lang="zh-CN" altLang="en-US" sz="1800" dirty="0"/>
              <a:t>文件生成对应的解析器</a:t>
            </a:r>
            <a:r>
              <a:rPr lang="en-US" altLang="zh-CN" sz="1800" dirty="0"/>
              <a:t>java</a:t>
            </a:r>
            <a:r>
              <a:rPr lang="zh-CN" altLang="en-US" sz="1800" dirty="0"/>
              <a:t>文件。</a:t>
            </a:r>
          </a:p>
          <a:p>
            <a:r>
              <a:rPr lang="en-US" altLang="zh-CN" sz="1800" dirty="0" err="1"/>
              <a:t>jj</a:t>
            </a:r>
            <a:r>
              <a:rPr lang="zh-CN" altLang="en-US" sz="1800" dirty="0"/>
              <a:t>文件的语法结构如下。</a:t>
            </a:r>
          </a:p>
          <a:p>
            <a:endParaRPr lang="zh-CN" altLang="en-US" sz="1800" dirty="0"/>
          </a:p>
        </p:txBody>
      </p:sp>
      <p:pic>
        <p:nvPicPr>
          <p:cNvPr id="4" name="图片 4" descr="L0JJANYWGN{TE$R1]}7Y$_W">
            <a:extLst>
              <a:ext uri="{FF2B5EF4-FFF2-40B4-BE49-F238E27FC236}">
                <a16:creationId xmlns:a16="http://schemas.microsoft.com/office/drawing/2014/main" id="{748C1918-BB16-CA46-CDCE-A0E998C55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438" y="2746375"/>
            <a:ext cx="2095500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1" descr="%WIA4XYG@3E@IPB[0PSC0[R">
            <a:extLst>
              <a:ext uri="{FF2B5EF4-FFF2-40B4-BE49-F238E27FC236}">
                <a16:creationId xmlns:a16="http://schemas.microsoft.com/office/drawing/2014/main" id="{24E711CD-A93E-A4F8-2548-1494B391E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2746375"/>
            <a:ext cx="4962525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6">
            <a:extLst>
              <a:ext uri="{FF2B5EF4-FFF2-40B4-BE49-F238E27FC236}">
                <a16:creationId xmlns:a16="http://schemas.microsoft.com/office/drawing/2014/main" id="{ABA74964-9E06-B7E4-59B3-8264184B89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8775" y="2746375"/>
            <a:ext cx="1492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FF0000"/>
                </a:solidFill>
              </a:rPr>
              <a:t>扫描时跳过的字符</a:t>
            </a:r>
          </a:p>
        </p:txBody>
      </p:sp>
      <p:sp>
        <p:nvSpPr>
          <p:cNvPr id="7" name="文本框 13">
            <a:extLst>
              <a:ext uri="{FF2B5EF4-FFF2-40B4-BE49-F238E27FC236}">
                <a16:creationId xmlns:a16="http://schemas.microsoft.com/office/drawing/2014/main" id="{C8152CE6-B6F7-1A8F-FD44-67A53671D5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7688" y="3227388"/>
            <a:ext cx="1892300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FF0000"/>
                </a:solidFill>
              </a:rPr>
              <a:t>用正则表达式规定的匹配</a:t>
            </a:r>
            <a:r>
              <a:rPr lang="en-US" altLang="zh-CN" sz="1200">
                <a:solidFill>
                  <a:srgbClr val="FF0000"/>
                </a:solidFill>
              </a:rPr>
              <a:t>token</a:t>
            </a:r>
            <a:r>
              <a:rPr lang="zh-CN" altLang="en-US" sz="1200">
                <a:solidFill>
                  <a:srgbClr val="FF0000"/>
                </a:solidFill>
              </a:rPr>
              <a:t>，如左侧表示匹配任意多个</a:t>
            </a:r>
            <a:r>
              <a:rPr lang="en-US" altLang="zh-CN" sz="1200">
                <a:solidFill>
                  <a:srgbClr val="FF0000"/>
                </a:solidFill>
              </a:rPr>
              <a:t>0-9</a:t>
            </a:r>
          </a:p>
        </p:txBody>
      </p:sp>
      <p:sp>
        <p:nvSpPr>
          <p:cNvPr id="8" name="文本框 14">
            <a:extLst>
              <a:ext uri="{FF2B5EF4-FFF2-40B4-BE49-F238E27FC236}">
                <a16:creationId xmlns:a16="http://schemas.microsoft.com/office/drawing/2014/main" id="{F763083C-0E44-D9EC-B7A8-C0F1999DB2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99288" y="3960813"/>
            <a:ext cx="1892300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1200" dirty="0">
                <a:solidFill>
                  <a:srgbClr val="FF0000"/>
                </a:solidFill>
              </a:rPr>
              <a:t>解析器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1200" dirty="0">
                <a:solidFill>
                  <a:srgbClr val="FF0000"/>
                </a:solidFill>
              </a:rPr>
              <a:t>匹配函数分为三块，第一块是该函数内用到的数据结构，第二块是实际上的匹配规则</a:t>
            </a:r>
            <a:r>
              <a:rPr lang="zh-CN" altLang="en-US" sz="1200" dirty="0">
                <a:solidFill>
                  <a:srgbClr val="FF0000"/>
                </a:solidFill>
              </a:rPr>
              <a:t>，以及匹配成功时的赋值操作</a:t>
            </a:r>
            <a:r>
              <a:rPr lang="zh-CN" altLang="zh-CN" sz="1200" dirty="0">
                <a:solidFill>
                  <a:srgbClr val="FF0000"/>
                </a:solidFill>
              </a:rPr>
              <a:t>，第三块是在匹配时进行的数据结构操作及返回值。</a:t>
            </a:r>
          </a:p>
        </p:txBody>
      </p:sp>
    </p:spTree>
    <p:extLst>
      <p:ext uri="{BB962C8B-B14F-4D97-AF65-F5344CB8AC3E}">
        <p14:creationId xmlns:p14="http://schemas.microsoft.com/office/powerpoint/2010/main" val="4272318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F06DE-B6AE-A1AC-0029-6AD1BA155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 err="1"/>
              <a:t>javacc</a:t>
            </a:r>
            <a:r>
              <a:rPr lang="zh-CN" altLang="en-US" b="1" dirty="0"/>
              <a:t>使用</a:t>
            </a:r>
            <a:endParaRPr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461A42-0141-9814-8370-92ACEE19430C}"/>
              </a:ext>
            </a:extLst>
          </p:cNvPr>
          <p:cNvSpPr txBox="1">
            <a:spLocks noChangeArrowheads="1"/>
          </p:cNvSpPr>
          <p:nvPr/>
        </p:nvSpPr>
        <p:spPr>
          <a:xfrm>
            <a:off x="1006475" y="1377950"/>
            <a:ext cx="6858000" cy="165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dirty="0" err="1"/>
              <a:t>javacc</a:t>
            </a:r>
            <a:r>
              <a:rPr lang="zh-CN" altLang="en-US" sz="1800" dirty="0"/>
              <a:t>的核心是后缀名为</a:t>
            </a:r>
            <a:r>
              <a:rPr lang="en-US" altLang="zh-CN" sz="1800" dirty="0" err="1"/>
              <a:t>jj</a:t>
            </a:r>
            <a:r>
              <a:rPr lang="zh-CN" altLang="en-US" sz="1800" dirty="0"/>
              <a:t>的语法文件，在按指定规则编写完</a:t>
            </a:r>
            <a:r>
              <a:rPr lang="en-US" altLang="zh-CN" sz="1800" dirty="0" err="1"/>
              <a:t>jj</a:t>
            </a:r>
            <a:r>
              <a:rPr lang="zh-CN" altLang="en-US" sz="1800" dirty="0"/>
              <a:t>文件后并运行</a:t>
            </a:r>
            <a:r>
              <a:rPr lang="en-US" altLang="zh-CN" sz="1800" dirty="0" err="1"/>
              <a:t>javacc</a:t>
            </a:r>
            <a:r>
              <a:rPr lang="zh-CN" altLang="en-US" sz="1800" dirty="0"/>
              <a:t>程序，</a:t>
            </a:r>
            <a:r>
              <a:rPr lang="en-US" altLang="zh-CN" sz="1800" dirty="0" err="1"/>
              <a:t>javacc</a:t>
            </a:r>
            <a:r>
              <a:rPr lang="zh-CN" altLang="en-US" sz="1800" dirty="0"/>
              <a:t>便会根据</a:t>
            </a:r>
            <a:r>
              <a:rPr lang="en-US" altLang="zh-CN" sz="1800" dirty="0" err="1"/>
              <a:t>jj</a:t>
            </a:r>
            <a:r>
              <a:rPr lang="zh-CN" altLang="en-US" sz="1800" dirty="0"/>
              <a:t>文件生成对应的解析器</a:t>
            </a:r>
            <a:r>
              <a:rPr lang="en-US" altLang="zh-CN" sz="1800" dirty="0"/>
              <a:t>java</a:t>
            </a:r>
            <a:r>
              <a:rPr lang="zh-CN" altLang="en-US" sz="1800" dirty="0"/>
              <a:t>文件。</a:t>
            </a:r>
          </a:p>
          <a:p>
            <a:r>
              <a:rPr lang="en-US" altLang="zh-CN" sz="1800" dirty="0" err="1"/>
              <a:t>jj</a:t>
            </a:r>
            <a:r>
              <a:rPr lang="zh-CN" altLang="en-US" sz="1800" dirty="0"/>
              <a:t>文件的语法结构如下。</a:t>
            </a:r>
          </a:p>
          <a:p>
            <a:endParaRPr lang="zh-CN" altLang="en-US" sz="1800" dirty="0"/>
          </a:p>
        </p:txBody>
      </p:sp>
      <p:pic>
        <p:nvPicPr>
          <p:cNvPr id="5" name="图片 4" descr="L0JJANYWGN{TE$R1]}7Y$_W">
            <a:extLst>
              <a:ext uri="{FF2B5EF4-FFF2-40B4-BE49-F238E27FC236}">
                <a16:creationId xmlns:a16="http://schemas.microsoft.com/office/drawing/2014/main" id="{A7A3EBA2-26BC-51B6-C7B5-C4F17951E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438" y="2746375"/>
            <a:ext cx="2095500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8" descr="KF57YZFZJ{SZPI}WLKVU~TA">
            <a:extLst>
              <a:ext uri="{FF2B5EF4-FFF2-40B4-BE49-F238E27FC236}">
                <a16:creationId xmlns:a16="http://schemas.microsoft.com/office/drawing/2014/main" id="{4CE1D544-D246-B54B-B5FA-5D2803AD8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9013" y="2547938"/>
            <a:ext cx="3687762" cy="226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9" descr="GWI[O$BV3PA[ZBM1FI(OI@W">
            <a:extLst>
              <a:ext uri="{FF2B5EF4-FFF2-40B4-BE49-F238E27FC236}">
                <a16:creationId xmlns:a16="http://schemas.microsoft.com/office/drawing/2014/main" id="{3DD0FF74-F42B-0798-5473-8C444DEB9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338" y="5108575"/>
            <a:ext cx="2085975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本框 10">
            <a:extLst>
              <a:ext uri="{FF2B5EF4-FFF2-40B4-BE49-F238E27FC236}">
                <a16:creationId xmlns:a16="http://schemas.microsoft.com/office/drawing/2014/main" id="{342E96E1-BD4F-D591-E1DE-B3DF1041B8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9925" y="3938588"/>
            <a:ext cx="1893888" cy="1198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1200">
                <a:solidFill>
                  <a:srgbClr val="FF0000"/>
                </a:solidFill>
              </a:rPr>
              <a:t>在函数的匹配模块（第二模块），可以递归地调用别的函数，继续进行匹配，如这边就在</a:t>
            </a:r>
            <a:r>
              <a:rPr lang="en-US" altLang="zh-CN" sz="1200">
                <a:solidFill>
                  <a:srgbClr val="FF0000"/>
                </a:solidFill>
              </a:rPr>
              <a:t>drop()</a:t>
            </a:r>
            <a:r>
              <a:rPr lang="zh-CN" altLang="en-US" sz="1200">
                <a:solidFill>
                  <a:srgbClr val="FF0000"/>
                </a:solidFill>
              </a:rPr>
              <a:t>中调用了</a:t>
            </a:r>
            <a:r>
              <a:rPr lang="en-US" altLang="zh-CN" sz="1200">
                <a:solidFill>
                  <a:srgbClr val="FF0000"/>
                </a:solidFill>
              </a:rPr>
              <a:t>classname()</a:t>
            </a:r>
            <a:r>
              <a:rPr lang="zh-CN" altLang="en-US" sz="1200">
                <a:solidFill>
                  <a:srgbClr val="FF0000"/>
                </a:solidFill>
              </a:rPr>
              <a:t>继续进行匹配。</a:t>
            </a:r>
          </a:p>
        </p:txBody>
      </p:sp>
    </p:spTree>
    <p:extLst>
      <p:ext uri="{BB962C8B-B14F-4D97-AF65-F5344CB8AC3E}">
        <p14:creationId xmlns:p14="http://schemas.microsoft.com/office/powerpoint/2010/main" val="377422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8ADC6-78CB-A2B6-A696-1BCCE8DF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b="1" dirty="0"/>
              <a:t>语句类型</a:t>
            </a:r>
            <a:endParaRPr dirty="0"/>
          </a:p>
        </p:txBody>
      </p:sp>
      <p:grpSp>
        <p:nvGrpSpPr>
          <p:cNvPr id="3" name="组合 6">
            <a:extLst>
              <a:ext uri="{FF2B5EF4-FFF2-40B4-BE49-F238E27FC236}">
                <a16:creationId xmlns:a16="http://schemas.microsoft.com/office/drawing/2014/main" id="{6AAD337C-9600-CDBA-6CCC-6C25D3F1F45B}"/>
              </a:ext>
            </a:extLst>
          </p:cNvPr>
          <p:cNvGrpSpPr>
            <a:grpSpLocks/>
          </p:cNvGrpSpPr>
          <p:nvPr/>
        </p:nvGrpSpPr>
        <p:grpSpPr bwMode="auto">
          <a:xfrm>
            <a:off x="754063" y="2470150"/>
            <a:ext cx="7864475" cy="3468688"/>
            <a:chOff x="702" y="4166"/>
            <a:chExt cx="18207" cy="5462"/>
          </a:xfrm>
        </p:grpSpPr>
        <p:sp>
          <p:nvSpPr>
            <p:cNvPr id="4" name="文本框 7">
              <a:extLst>
                <a:ext uri="{FF2B5EF4-FFF2-40B4-BE49-F238E27FC236}">
                  <a16:creationId xmlns:a16="http://schemas.microsoft.com/office/drawing/2014/main" id="{B1F4EA64-CF0E-DACD-9473-4A413890A2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56" y="5129"/>
              <a:ext cx="8683" cy="2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b="1">
                  <a:latin typeface="Times New Roman" panose="02020603050405020304" pitchFamily="18" charset="0"/>
                </a:rPr>
                <a:t>操作语言</a:t>
              </a:r>
              <a:endParaRPr lang="en-US" altLang="zh-CN" sz="2800" b="1">
                <a:latin typeface="Times New Roman" panose="02020603050405020304" pitchFamily="18" charset="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>
                  <a:latin typeface="Courier New" panose="02070309020205020404" pitchFamily="49" charset="0"/>
                </a:rPr>
                <a:t>1. </a:t>
              </a:r>
              <a:r>
                <a:rPr lang="zh-CN" altLang="en-US" sz="1800">
                  <a:latin typeface="Courier New" panose="02070309020205020404" pitchFamily="49" charset="0"/>
                </a:rPr>
                <a:t>插入对象</a:t>
              </a:r>
              <a:r>
                <a:rPr lang="en-US" altLang="zh-CN" sz="1800">
                  <a:latin typeface="Courier New" panose="02070309020205020404" pitchFamily="49" charset="0"/>
                </a:rPr>
                <a:t>: INSERT INTO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>
                  <a:latin typeface="Courier New" panose="02070309020205020404" pitchFamily="49" charset="0"/>
                </a:rPr>
                <a:t>2. </a:t>
              </a:r>
              <a:r>
                <a:rPr lang="zh-CN" altLang="en-US" sz="1800">
                  <a:latin typeface="Courier New" panose="02070309020205020404" pitchFamily="49" charset="0"/>
                </a:rPr>
                <a:t>删除对象</a:t>
              </a:r>
              <a:r>
                <a:rPr lang="en-US" altLang="zh-CN" sz="1800">
                  <a:latin typeface="Courier New" panose="02070309020205020404" pitchFamily="49" charset="0"/>
                </a:rPr>
                <a:t>:</a:t>
              </a:r>
              <a:r>
                <a:rPr lang="zh-CN" altLang="en-US" sz="1800">
                  <a:latin typeface="Courier New" panose="02070309020205020404" pitchFamily="49" charset="0"/>
                </a:rPr>
                <a:t> </a:t>
              </a:r>
              <a:r>
                <a:rPr lang="en-US" altLang="zh-CN" sz="1800">
                  <a:latin typeface="Courier New" panose="02070309020205020404" pitchFamily="49" charset="0"/>
                </a:rPr>
                <a:t>DELETE FROM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>
                  <a:latin typeface="Courier New" panose="02070309020205020404" pitchFamily="49" charset="0"/>
                </a:rPr>
                <a:t>3. </a:t>
              </a:r>
              <a:r>
                <a:rPr lang="zh-CN" altLang="en-US" sz="1800">
                  <a:latin typeface="Courier New" panose="02070309020205020404" pitchFamily="49" charset="0"/>
                </a:rPr>
                <a:t>更新对象</a:t>
              </a:r>
              <a:r>
                <a:rPr lang="en-US" altLang="zh-CN" sz="1800">
                  <a:latin typeface="Courier New" panose="02070309020205020404" pitchFamily="49" charset="0"/>
                </a:rPr>
                <a:t>:</a:t>
              </a:r>
              <a:r>
                <a:rPr lang="zh-CN" altLang="en-US" sz="1800">
                  <a:latin typeface="Courier New" panose="02070309020205020404" pitchFamily="49" charset="0"/>
                </a:rPr>
                <a:t> </a:t>
              </a:r>
              <a:r>
                <a:rPr lang="en-US" altLang="zh-CN" sz="1800">
                  <a:latin typeface="Courier New" panose="02070309020205020404" pitchFamily="49" charset="0"/>
                </a:rPr>
                <a:t>UPDATE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>
                  <a:latin typeface="Courier New" panose="02070309020205020404" pitchFamily="49" charset="0"/>
                </a:rPr>
                <a:t>4. </a:t>
              </a:r>
              <a:r>
                <a:rPr lang="zh-CN" altLang="en-US" sz="1800">
                  <a:latin typeface="Courier New" panose="02070309020205020404" pitchFamily="49" charset="0"/>
                </a:rPr>
                <a:t>对象的查询：</a:t>
              </a:r>
              <a:r>
                <a:rPr lang="en-US" altLang="zh-CN" sz="1800">
                  <a:latin typeface="Courier New" panose="02070309020205020404" pitchFamily="49" charset="0"/>
                </a:rPr>
                <a:t>SELECT … FROM</a:t>
              </a:r>
            </a:p>
          </p:txBody>
        </p: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48169F5-ECAC-8CC2-24A5-EFC480C47C7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02" y="4166"/>
              <a:ext cx="18207" cy="5462"/>
              <a:chOff x="702" y="4241"/>
              <a:chExt cx="18207" cy="5462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8CDB46D-4E08-AE1F-7DE8-5976E29817E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45" y="5009"/>
                <a:ext cx="9770" cy="35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>
                    <a:latin typeface="Courier New" panose="02070309020205020404" pitchFamily="49" charset="0"/>
                  </a:rPr>
                  <a:t>定义语言</a:t>
                </a:r>
                <a:endParaRPr lang="en-US" altLang="zh-CN" sz="2800" b="1" dirty="0">
                  <a:latin typeface="Courier New" panose="02070309020205020404" pitchFamily="49" charset="0"/>
                </a:endParaRPr>
              </a:p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1800" dirty="0">
                    <a:latin typeface="Courier New" panose="02070309020205020404" pitchFamily="49" charset="0"/>
                  </a:rPr>
                  <a:t>1. </a:t>
                </a:r>
                <a:r>
                  <a:rPr lang="zh-CN" altLang="en-US" sz="1800" dirty="0">
                    <a:latin typeface="Courier New" panose="02070309020205020404" pitchFamily="49" charset="0"/>
                  </a:rPr>
                  <a:t>创建类</a:t>
                </a:r>
                <a:r>
                  <a:rPr lang="en-US" altLang="zh-CN" sz="1800" dirty="0">
                    <a:latin typeface="Courier New" panose="02070309020205020404" pitchFamily="49" charset="0"/>
                  </a:rPr>
                  <a:t>:</a:t>
                </a:r>
                <a:r>
                  <a:rPr lang="zh-CN" altLang="en-US" sz="1800" dirty="0">
                    <a:latin typeface="Courier New" panose="02070309020205020404" pitchFamily="49" charset="0"/>
                  </a:rPr>
                  <a:t> </a:t>
                </a:r>
                <a:r>
                  <a:rPr lang="en-US" altLang="zh-CN" sz="1800" dirty="0">
                    <a:latin typeface="Courier New" panose="02070309020205020404" pitchFamily="49" charset="0"/>
                  </a:rPr>
                  <a:t>CREATE CLASS</a:t>
                </a:r>
              </a:p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1800" dirty="0">
                    <a:latin typeface="Courier New" panose="02070309020205020404" pitchFamily="49" charset="0"/>
                  </a:rPr>
                  <a:t>2. </a:t>
                </a:r>
                <a:r>
                  <a:rPr lang="zh-CN" altLang="en-US" sz="1800" dirty="0">
                    <a:latin typeface="Courier New" panose="02070309020205020404" pitchFamily="49" charset="0"/>
                  </a:rPr>
                  <a:t>创建代理类</a:t>
                </a:r>
                <a:r>
                  <a:rPr lang="en-US" altLang="zh-CN" sz="1800" dirty="0">
                    <a:latin typeface="Courier New" panose="02070309020205020404" pitchFamily="49" charset="0"/>
                  </a:rPr>
                  <a:t>:</a:t>
                </a:r>
                <a:r>
                  <a:rPr lang="zh-CN" altLang="en-US" sz="1800" dirty="0">
                    <a:latin typeface="Courier New" panose="02070309020205020404" pitchFamily="49" charset="0"/>
                  </a:rPr>
                  <a:t> </a:t>
                </a:r>
                <a:r>
                  <a:rPr lang="en-US" altLang="zh-CN" sz="1800" dirty="0">
                    <a:latin typeface="Courier New" panose="02070309020205020404" pitchFamily="49" charset="0"/>
                  </a:rPr>
                  <a:t>CREATE DEPUTYCLASS</a:t>
                </a:r>
              </a:p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1800" dirty="0">
                    <a:latin typeface="Courier New" panose="02070309020205020404" pitchFamily="49" charset="0"/>
                  </a:rPr>
                  <a:t>3. </a:t>
                </a:r>
                <a:r>
                  <a:rPr lang="zh-CN" altLang="en-US" sz="1800" dirty="0">
                    <a:latin typeface="Courier New" panose="02070309020205020404" pitchFamily="49" charset="0"/>
                  </a:rPr>
                  <a:t>删除类</a:t>
                </a:r>
                <a:r>
                  <a:rPr lang="en-US" altLang="zh-CN" sz="1800" dirty="0">
                    <a:latin typeface="Courier New" panose="02070309020205020404" pitchFamily="49" charset="0"/>
                  </a:rPr>
                  <a:t>:</a:t>
                </a:r>
                <a:r>
                  <a:rPr lang="zh-CN" altLang="en-US" sz="1800" dirty="0">
                    <a:latin typeface="Courier New" panose="02070309020205020404" pitchFamily="49" charset="0"/>
                  </a:rPr>
                  <a:t> </a:t>
                </a:r>
                <a:r>
                  <a:rPr lang="en-US" altLang="zh-CN" sz="1800" dirty="0">
                    <a:latin typeface="Courier New" panose="02070309020205020404" pitchFamily="49" charset="0"/>
                  </a:rPr>
                  <a:t>DROPCLASS</a:t>
                </a:r>
              </a:p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zh-CN" sz="1800" dirty="0">
                  <a:latin typeface="Courier New" panose="02070309020205020404" pitchFamily="49" charset="0"/>
                </a:endParaRPr>
              </a:p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zh-CN" sz="1800" dirty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7" name="矩形 8">
                <a:extLst>
                  <a:ext uri="{FF2B5EF4-FFF2-40B4-BE49-F238E27FC236}">
                    <a16:creationId xmlns:a16="http://schemas.microsoft.com/office/drawing/2014/main" id="{48156D06-55DA-BEDF-1657-977A5427CBCE}"/>
                  </a:ext>
                </a:extLst>
              </p:cNvPr>
              <p:cNvSpPr/>
              <p:nvPr/>
            </p:nvSpPr>
            <p:spPr>
              <a:xfrm>
                <a:off x="702" y="4241"/>
                <a:ext cx="18207" cy="546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noProof="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961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5E34B-92C8-5536-D0F2-3B2678891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创建类</a:t>
            </a:r>
            <a:endParaRPr dirty="0"/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993EC303-D95C-3C4C-0F44-238D0FBEF8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875" y="1244600"/>
            <a:ext cx="85058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标准格式：</a:t>
            </a:r>
            <a:endParaRPr lang="en-US" altLang="zh-CN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CREATE CLASS&lt;class_name&gt;([ATTRIBUTE]({&lt;column&gt;&lt;type&gt;}));</a:t>
            </a:r>
            <a:endParaRPr lang="zh-CN" altLang="en-US" sz="1800">
              <a:latin typeface="Courier New" panose="02070309020205020404" pitchFamily="49" charset="0"/>
              <a:cs typeface="Courier New" panose="02070309020205020404" pitchFamily="49" charset="0"/>
              <a:sym typeface="+mn-ea"/>
            </a:endParaRPr>
          </a:p>
        </p:txBody>
      </p:sp>
      <p:sp>
        <p:nvSpPr>
          <p:cNvPr id="8" name="文本框 6">
            <a:extLst>
              <a:ext uri="{FF2B5EF4-FFF2-40B4-BE49-F238E27FC236}">
                <a16:creationId xmlns:a16="http://schemas.microsoft.com/office/drawing/2014/main" id="{2C2CFC8C-DE2B-F6DF-ED32-192E4F53A9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875" y="1963738"/>
            <a:ext cx="804227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>
                <a:sym typeface="+mn-ea"/>
              </a:rPr>
              <a:t>示例：</a:t>
            </a:r>
            <a:endParaRPr lang="en-US" altLang="zh-CN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sym typeface="+mn-ea"/>
              </a:rPr>
              <a:t>CREATE CLASS product ( id int, name char , price int ); </a:t>
            </a:r>
          </a:p>
        </p:txBody>
      </p:sp>
      <p:sp>
        <p:nvSpPr>
          <p:cNvPr id="9" name="文本框 4">
            <a:extLst>
              <a:ext uri="{FF2B5EF4-FFF2-40B4-BE49-F238E27FC236}">
                <a16:creationId xmlns:a16="http://schemas.microsoft.com/office/drawing/2014/main" id="{F4D46811-3800-134C-AA3D-8A6BDBE7C199}"/>
              </a:ext>
            </a:extLst>
          </p:cNvPr>
          <p:cNvSpPr txBox="1"/>
          <p:nvPr/>
        </p:nvSpPr>
        <p:spPr>
          <a:xfrm>
            <a:off x="527875" y="2828925"/>
            <a:ext cx="7704138" cy="1200150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dirty="0"/>
              <a:t>数据结构：</a:t>
            </a:r>
            <a:r>
              <a:rPr lang="en-US" altLang="zh-CN" dirty="0" err="1"/>
              <a:t>CreateStmt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NodeTag</a:t>
            </a:r>
            <a:r>
              <a:rPr lang="zh-CN" altLang="en-US" dirty="0"/>
              <a:t>； </a:t>
            </a:r>
            <a:r>
              <a:rPr lang="en-US" altLang="zh-CN" dirty="0"/>
              <a:t>-&gt;create origin</a:t>
            </a:r>
          </a:p>
          <a:p>
            <a:pPr>
              <a:defRPr/>
            </a:pPr>
            <a:r>
              <a:rPr lang="en-US" altLang="zh-CN" dirty="0"/>
              <a:t>String </a:t>
            </a:r>
            <a:r>
              <a:rPr lang="en-US" altLang="zh-CN" dirty="0" err="1"/>
              <a:t>classname</a:t>
            </a:r>
            <a:r>
              <a:rPr lang="zh-CN" altLang="en-US" dirty="0"/>
              <a:t>；</a:t>
            </a:r>
            <a:r>
              <a:rPr lang="en-US" altLang="zh-CN" dirty="0"/>
              <a:t>-&gt; product</a:t>
            </a:r>
          </a:p>
          <a:p>
            <a:pPr>
              <a:defRPr/>
            </a:pPr>
            <a:r>
              <a:rPr lang="en-US" altLang="zh-CN" dirty="0" err="1"/>
              <a:t>ArrayList</a:t>
            </a:r>
            <a:r>
              <a:rPr lang="en-US" altLang="zh-CN" dirty="0"/>
              <a:t>&lt;</a:t>
            </a:r>
            <a:r>
              <a:rPr lang="en-US" altLang="zh-CN" dirty="0" err="1"/>
              <a:t>Relattr</a:t>
            </a:r>
            <a:r>
              <a:rPr lang="en-US" altLang="zh-CN" dirty="0"/>
              <a:t>&gt; cols; -&gt; id int </a:t>
            </a:r>
          </a:p>
        </p:txBody>
      </p:sp>
      <p:sp>
        <p:nvSpPr>
          <p:cNvPr id="10" name="文本框 5">
            <a:extLst>
              <a:ext uri="{FF2B5EF4-FFF2-40B4-BE49-F238E27FC236}">
                <a16:creationId xmlns:a16="http://schemas.microsoft.com/office/drawing/2014/main" id="{9EE3BB4F-C6C0-2438-E0ED-F8D0DB1CC988}"/>
              </a:ext>
            </a:extLst>
          </p:cNvPr>
          <p:cNvSpPr txBox="1"/>
          <p:nvPr/>
        </p:nvSpPr>
        <p:spPr>
          <a:xfrm>
            <a:off x="553275" y="4340225"/>
            <a:ext cx="2519363" cy="1201738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zh-CN" altLang="en-US" sz="1800" b="1"/>
              <a:t>数据结构：</a:t>
            </a:r>
            <a:r>
              <a:rPr lang="en-US" altLang="zh-CN" sz="1800"/>
              <a:t> RelAttr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zh-CN" sz="1800"/>
              <a:t>String attrname;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zh-CN" sz="1800"/>
              <a:t>String attrtype;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endParaRPr lang="zh-CN" altLang="en-US" sz="18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DDFA77-FD93-3183-04BF-FB6BD5740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687" y="2402803"/>
            <a:ext cx="4803040" cy="301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24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标准模板" id="{2E3C4587-EB66-0847-A7CA-B9E6AA7C9E6C}" vid="{E77CAFDF-1CD2-3341-AFAB-906E00F7B702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1_Office 主题​​</Template>
  <TotalTime>4558</TotalTime>
  <Words>1590</Words>
  <Application>Microsoft Macintosh PowerPoint</Application>
  <PresentationFormat>Widescreen</PresentationFormat>
  <Paragraphs>239</Paragraphs>
  <Slides>44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7" baseType="lpstr">
      <vt:lpstr>等线</vt:lpstr>
      <vt:lpstr>等线 Light</vt:lpstr>
      <vt:lpstr>微软雅黑</vt:lpstr>
      <vt:lpstr>微软雅黑</vt:lpstr>
      <vt:lpstr>Microsoft YaHei UI</vt:lpstr>
      <vt:lpstr>微软雅黑 Light</vt:lpstr>
      <vt:lpstr>Arial</vt:lpstr>
      <vt:lpstr>Consolas</vt:lpstr>
      <vt:lpstr>Courier New</vt:lpstr>
      <vt:lpstr>Times New Roman</vt:lpstr>
      <vt:lpstr>Wingdings</vt:lpstr>
      <vt:lpstr>1_Office 主题​​</vt:lpstr>
      <vt:lpstr>Visio</vt:lpstr>
      <vt:lpstr>PowerPoint Presentation</vt:lpstr>
      <vt:lpstr>课程回顾</vt:lpstr>
      <vt:lpstr>今日安排</vt:lpstr>
      <vt:lpstr>PowerPoint Presentation</vt:lpstr>
      <vt:lpstr>javacc使用</vt:lpstr>
      <vt:lpstr>javacc使用</vt:lpstr>
      <vt:lpstr>javacc使用</vt:lpstr>
      <vt:lpstr>语句类型</vt:lpstr>
      <vt:lpstr>创建类</vt:lpstr>
      <vt:lpstr>创建选择代理类</vt:lpstr>
      <vt:lpstr>具体流程图1</vt:lpstr>
      <vt:lpstr>具体流程图2</vt:lpstr>
      <vt:lpstr>查询</vt:lpstr>
      <vt:lpstr>删除类</vt:lpstr>
      <vt:lpstr>插入对象</vt:lpstr>
      <vt:lpstr>删除对象</vt:lpstr>
      <vt:lpstr>更新对象</vt:lpstr>
      <vt:lpstr>跨类查询</vt:lpstr>
      <vt:lpstr>PowerPoint Presentation</vt:lpstr>
      <vt:lpstr>创建源类</vt:lpstr>
      <vt:lpstr>PowerPoint Presentation</vt:lpstr>
      <vt:lpstr>创建代理类</vt:lpstr>
      <vt:lpstr>PowerPoint Presentation</vt:lpstr>
      <vt:lpstr>PowerPoint Presentation</vt:lpstr>
      <vt:lpstr>PowerPoint Presentation</vt:lpstr>
      <vt:lpstr>删除类</vt:lpstr>
      <vt:lpstr>PowerPoint Presentation</vt:lpstr>
      <vt:lpstr>插入对象</vt:lpstr>
      <vt:lpstr>PowerPoint Presentation</vt:lpstr>
      <vt:lpstr>PowerPoint Presentation</vt:lpstr>
      <vt:lpstr>删除对象</vt:lpstr>
      <vt:lpstr>PowerPoint Presentation</vt:lpstr>
      <vt:lpstr>修改对象</vt:lpstr>
      <vt:lpstr>PowerPoint Presentation</vt:lpstr>
      <vt:lpstr>查询对象</vt:lpstr>
      <vt:lpstr>PowerPoint Presentation</vt:lpstr>
      <vt:lpstr>跨类查询</vt:lpstr>
      <vt:lpstr>PowerPoint Presentation</vt:lpstr>
      <vt:lpstr>PowerPoint Presentation</vt:lpstr>
      <vt:lpstr>PowerPoint Presentation</vt:lpstr>
      <vt:lpstr>合并操作</vt:lpstr>
      <vt:lpstr>PowerPoint Presentation</vt:lpstr>
      <vt:lpstr>下节课安排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 Sheng</dc:creator>
  <cp:lastModifiedBy>Wang Sheng</cp:lastModifiedBy>
  <cp:revision>478</cp:revision>
  <dcterms:created xsi:type="dcterms:W3CDTF">2021-12-04T08:20:02Z</dcterms:created>
  <dcterms:modified xsi:type="dcterms:W3CDTF">2022-04-13T23:43:07Z</dcterms:modified>
</cp:coreProperties>
</file>

<file path=docProps/thumbnail.jpeg>
</file>